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diagrams/colors2.xml" ContentType="application/vnd.openxmlformats-officedocument.drawingml.diagramColors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259" r:id="rId2"/>
    <p:sldId id="271" r:id="rId3"/>
    <p:sldId id="272" r:id="rId4"/>
    <p:sldId id="273" r:id="rId5"/>
    <p:sldId id="260" r:id="rId6"/>
    <p:sldId id="262" r:id="rId7"/>
    <p:sldId id="263" r:id="rId8"/>
    <p:sldId id="265" r:id="rId9"/>
    <p:sldId id="266" r:id="rId10"/>
    <p:sldId id="278" r:id="rId11"/>
    <p:sldId id="279" r:id="rId12"/>
    <p:sldId id="280" r:id="rId13"/>
    <p:sldId id="267" r:id="rId14"/>
    <p:sldId id="268" r:id="rId15"/>
    <p:sldId id="283" r:id="rId16"/>
    <p:sldId id="269" r:id="rId17"/>
    <p:sldId id="270" r:id="rId18"/>
    <p:sldId id="282" r:id="rId19"/>
    <p:sldId id="277" r:id="rId20"/>
    <p:sldId id="281" r:id="rId2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1080" y="-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F44E825-59D3-43A0-A24B-15C095421DDD}" type="doc">
      <dgm:prSet loTypeId="urn:microsoft.com/office/officeart/2005/8/layout/matrix1" loCatId="matrix" qsTypeId="urn:microsoft.com/office/officeart/2005/8/quickstyle/simple4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0CFBD4AD-65F8-4404-8754-CD37BAE4E582}">
      <dgm:prSet phldrT="[Text]" custT="1"/>
      <dgm:spPr>
        <a:gradFill rotWithShape="0">
          <a:gsLst>
            <a:gs pos="0">
              <a:schemeClr val="bg1">
                <a:lumMod val="65000"/>
              </a:schemeClr>
            </a:gs>
            <a:gs pos="80000">
              <a:schemeClr val="bg1">
                <a:lumMod val="65000"/>
              </a:schemeClr>
            </a:gs>
            <a:gs pos="100000">
              <a:schemeClr val="bg1">
                <a:lumMod val="85000"/>
              </a:schemeClr>
            </a:gs>
          </a:gsLst>
        </a:gradFill>
      </dgm:spPr>
      <dgm:t>
        <a:bodyPr/>
        <a:lstStyle/>
        <a:p>
          <a:r>
            <a:rPr lang="en-US" sz="2800" b="1" dirty="0" smtClean="0">
              <a:solidFill>
                <a:schemeClr val="bg1"/>
              </a:solidFill>
            </a:rPr>
            <a:t>Bridge Training</a:t>
          </a:r>
          <a:endParaRPr lang="en-US" sz="2800" b="1" dirty="0">
            <a:solidFill>
              <a:schemeClr val="bg1"/>
            </a:solidFill>
          </a:endParaRPr>
        </a:p>
      </dgm:t>
    </dgm:pt>
    <dgm:pt modelId="{3B386C18-1196-4FAC-8913-6D29ED9B4FCE}" type="parTrans" cxnId="{9AD6FD33-DB1A-43A4-B789-A4E68A6CA021}">
      <dgm:prSet/>
      <dgm:spPr/>
      <dgm:t>
        <a:bodyPr/>
        <a:lstStyle/>
        <a:p>
          <a:endParaRPr lang="en-US" sz="2400">
            <a:solidFill>
              <a:schemeClr val="bg1"/>
            </a:solidFill>
          </a:endParaRPr>
        </a:p>
      </dgm:t>
    </dgm:pt>
    <dgm:pt modelId="{C0C79BFD-99C3-4467-AEDB-BAD6ACCC5DE9}" type="sibTrans" cxnId="{9AD6FD33-DB1A-43A4-B789-A4E68A6CA021}">
      <dgm:prSet/>
      <dgm:spPr/>
      <dgm:t>
        <a:bodyPr/>
        <a:lstStyle/>
        <a:p>
          <a:endParaRPr lang="en-US" sz="2400">
            <a:solidFill>
              <a:schemeClr val="bg1"/>
            </a:solidFill>
          </a:endParaRPr>
        </a:p>
      </dgm:t>
    </dgm:pt>
    <dgm:pt modelId="{7E232B57-95F2-43B1-B1D5-C738E9BB02E9}">
      <dgm:prSet phldrT="[Text]" custT="1"/>
      <dgm:spPr/>
      <dgm:t>
        <a:bodyPr/>
        <a:lstStyle/>
        <a:p>
          <a:r>
            <a:rPr lang="en-US" sz="2400" b="1" dirty="0" smtClean="0">
              <a:solidFill>
                <a:schemeClr val="bg1"/>
              </a:solidFill>
            </a:rPr>
            <a:t>Academic Training</a:t>
          </a:r>
          <a:endParaRPr lang="en-US" sz="2400" b="1" dirty="0">
            <a:solidFill>
              <a:schemeClr val="bg1"/>
            </a:solidFill>
          </a:endParaRPr>
        </a:p>
      </dgm:t>
    </dgm:pt>
    <dgm:pt modelId="{54DC7891-931A-4731-996B-69ACEB6C6364}" type="parTrans" cxnId="{7E894F2D-995E-48BC-BE97-2E5B2DFCCB2B}">
      <dgm:prSet/>
      <dgm:spPr/>
      <dgm:t>
        <a:bodyPr/>
        <a:lstStyle/>
        <a:p>
          <a:endParaRPr lang="en-US" sz="2400">
            <a:solidFill>
              <a:schemeClr val="bg1"/>
            </a:solidFill>
          </a:endParaRPr>
        </a:p>
      </dgm:t>
    </dgm:pt>
    <dgm:pt modelId="{36F20398-2513-41C2-ACC8-B25C2244FE34}" type="sibTrans" cxnId="{7E894F2D-995E-48BC-BE97-2E5B2DFCCB2B}">
      <dgm:prSet/>
      <dgm:spPr/>
      <dgm:t>
        <a:bodyPr/>
        <a:lstStyle/>
        <a:p>
          <a:endParaRPr lang="en-US" sz="2400">
            <a:solidFill>
              <a:schemeClr val="bg1"/>
            </a:solidFill>
          </a:endParaRPr>
        </a:p>
      </dgm:t>
    </dgm:pt>
    <dgm:pt modelId="{F8FD5476-49F0-43BF-9B46-30F977BC25FD}">
      <dgm:prSet phldrT="[Text]" custT="1"/>
      <dgm:spPr/>
      <dgm:t>
        <a:bodyPr/>
        <a:lstStyle/>
        <a:p>
          <a:r>
            <a:rPr lang="en-US" sz="2400" b="1" dirty="0" smtClean="0">
              <a:solidFill>
                <a:schemeClr val="bg1"/>
              </a:solidFill>
            </a:rPr>
            <a:t>Choice of Electives</a:t>
          </a:r>
          <a:endParaRPr lang="en-US" sz="2400" b="1" dirty="0">
            <a:solidFill>
              <a:schemeClr val="bg1"/>
            </a:solidFill>
          </a:endParaRPr>
        </a:p>
      </dgm:t>
    </dgm:pt>
    <dgm:pt modelId="{F956AFE0-A8FD-4C09-9660-A7918B9F57F6}" type="parTrans" cxnId="{43F55C6B-C9E5-42E4-91F2-626C41898A3F}">
      <dgm:prSet/>
      <dgm:spPr/>
      <dgm:t>
        <a:bodyPr/>
        <a:lstStyle/>
        <a:p>
          <a:endParaRPr lang="en-US" sz="2400">
            <a:solidFill>
              <a:schemeClr val="bg1"/>
            </a:solidFill>
          </a:endParaRPr>
        </a:p>
      </dgm:t>
    </dgm:pt>
    <dgm:pt modelId="{515D24C9-7EC0-4222-961B-0A3C03EFD9E0}" type="sibTrans" cxnId="{43F55C6B-C9E5-42E4-91F2-626C41898A3F}">
      <dgm:prSet/>
      <dgm:spPr/>
      <dgm:t>
        <a:bodyPr/>
        <a:lstStyle/>
        <a:p>
          <a:endParaRPr lang="en-US" sz="2400">
            <a:solidFill>
              <a:schemeClr val="bg1"/>
            </a:solidFill>
          </a:endParaRPr>
        </a:p>
      </dgm:t>
    </dgm:pt>
    <dgm:pt modelId="{DCE5E8E9-BD36-46B6-8D60-E962516AD725}">
      <dgm:prSet phldrT="[Text]" custT="1"/>
      <dgm:spPr/>
      <dgm:t>
        <a:bodyPr/>
        <a:lstStyle/>
        <a:p>
          <a:r>
            <a:rPr lang="en-US" sz="2400" b="1" dirty="0" smtClean="0">
              <a:solidFill>
                <a:schemeClr val="bg1"/>
              </a:solidFill>
            </a:rPr>
            <a:t>Supervised Clinical Placements</a:t>
          </a:r>
          <a:endParaRPr lang="en-US" sz="2400" b="1" dirty="0">
            <a:solidFill>
              <a:schemeClr val="bg1"/>
            </a:solidFill>
          </a:endParaRPr>
        </a:p>
      </dgm:t>
    </dgm:pt>
    <dgm:pt modelId="{4899D50C-8947-4ECA-A1D9-51D1B55D9998}" type="parTrans" cxnId="{FF046B74-DB03-4927-86CE-F8D9FC27CEB8}">
      <dgm:prSet/>
      <dgm:spPr/>
      <dgm:t>
        <a:bodyPr/>
        <a:lstStyle/>
        <a:p>
          <a:endParaRPr lang="en-US" sz="2400">
            <a:solidFill>
              <a:schemeClr val="bg1"/>
            </a:solidFill>
          </a:endParaRPr>
        </a:p>
      </dgm:t>
    </dgm:pt>
    <dgm:pt modelId="{0CD5C91A-01DE-40E2-9C87-B2F80BFD1FD8}" type="sibTrans" cxnId="{FF046B74-DB03-4927-86CE-F8D9FC27CEB8}">
      <dgm:prSet/>
      <dgm:spPr/>
      <dgm:t>
        <a:bodyPr/>
        <a:lstStyle/>
        <a:p>
          <a:endParaRPr lang="en-US" sz="2400">
            <a:solidFill>
              <a:schemeClr val="bg1"/>
            </a:solidFill>
          </a:endParaRPr>
        </a:p>
      </dgm:t>
    </dgm:pt>
    <dgm:pt modelId="{E0AB69C9-ADBF-4DF4-8A84-93BA8D787796}">
      <dgm:prSet phldrT="[Text]" custT="1"/>
      <dgm:spPr/>
      <dgm:t>
        <a:bodyPr/>
        <a:lstStyle/>
        <a:p>
          <a:endParaRPr lang="en-US" sz="2400" b="1" dirty="0" smtClean="0">
            <a:solidFill>
              <a:schemeClr val="bg1"/>
            </a:solidFill>
          </a:endParaRPr>
        </a:p>
        <a:p>
          <a:r>
            <a:rPr lang="en-US" sz="2400" b="1" dirty="0" smtClean="0">
              <a:solidFill>
                <a:schemeClr val="bg1"/>
              </a:solidFill>
            </a:rPr>
            <a:t>Occupation Specific Language and Workplace Communication Training</a:t>
          </a:r>
          <a:endParaRPr lang="en-US" sz="2400" b="1" dirty="0">
            <a:solidFill>
              <a:schemeClr val="bg1"/>
            </a:solidFill>
          </a:endParaRPr>
        </a:p>
      </dgm:t>
    </dgm:pt>
    <dgm:pt modelId="{418B24BC-526A-43F5-A024-B9F713EDDFD5}" type="sibTrans" cxnId="{C3B85E8E-F878-4E4C-90D7-1832AF78CC48}">
      <dgm:prSet/>
      <dgm:spPr/>
      <dgm:t>
        <a:bodyPr/>
        <a:lstStyle/>
        <a:p>
          <a:endParaRPr lang="en-US" sz="2400">
            <a:solidFill>
              <a:schemeClr val="bg1"/>
            </a:solidFill>
          </a:endParaRPr>
        </a:p>
      </dgm:t>
    </dgm:pt>
    <dgm:pt modelId="{E6D991C0-D055-48BD-9BF6-E0B36DD836FE}" type="parTrans" cxnId="{C3B85E8E-F878-4E4C-90D7-1832AF78CC48}">
      <dgm:prSet/>
      <dgm:spPr/>
      <dgm:t>
        <a:bodyPr/>
        <a:lstStyle/>
        <a:p>
          <a:endParaRPr lang="en-US" sz="2400">
            <a:solidFill>
              <a:schemeClr val="bg1"/>
            </a:solidFill>
          </a:endParaRPr>
        </a:p>
      </dgm:t>
    </dgm:pt>
    <dgm:pt modelId="{CFB84CDB-A57F-42C6-85B0-E52C813820DD}" type="pres">
      <dgm:prSet presAssocID="{BF44E825-59D3-43A0-A24B-15C095421DDD}" presName="diagram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08B215C9-17AC-450F-B503-64236C3A8FAF}" type="pres">
      <dgm:prSet presAssocID="{BF44E825-59D3-43A0-A24B-15C095421DDD}" presName="matrix" presStyleCnt="0"/>
      <dgm:spPr/>
    </dgm:pt>
    <dgm:pt modelId="{B44BAF5A-54FB-4A17-8B15-1529ABE14C91}" type="pres">
      <dgm:prSet presAssocID="{BF44E825-59D3-43A0-A24B-15C095421DDD}" presName="tile1" presStyleLbl="node1" presStyleIdx="0" presStyleCnt="4"/>
      <dgm:spPr/>
      <dgm:t>
        <a:bodyPr/>
        <a:lstStyle/>
        <a:p>
          <a:endParaRPr lang="en-US"/>
        </a:p>
      </dgm:t>
    </dgm:pt>
    <dgm:pt modelId="{AEE6150F-EAB7-4A86-9FA0-7CF874D177D2}" type="pres">
      <dgm:prSet presAssocID="{BF44E825-59D3-43A0-A24B-15C095421DDD}" presName="tile1text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CEE50B7-A4E1-4983-AED3-5CDE0E17F187}" type="pres">
      <dgm:prSet presAssocID="{BF44E825-59D3-43A0-A24B-15C095421DDD}" presName="tile2" presStyleLbl="node1" presStyleIdx="1" presStyleCnt="4"/>
      <dgm:spPr/>
      <dgm:t>
        <a:bodyPr/>
        <a:lstStyle/>
        <a:p>
          <a:endParaRPr lang="en-US"/>
        </a:p>
      </dgm:t>
    </dgm:pt>
    <dgm:pt modelId="{BE3A86C5-4D8F-4153-923B-CC5366C909C5}" type="pres">
      <dgm:prSet presAssocID="{BF44E825-59D3-43A0-A24B-15C095421DDD}" presName="tile2text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2CCCD68-1C7D-4050-8872-BE2C7CCA6F8B}" type="pres">
      <dgm:prSet presAssocID="{BF44E825-59D3-43A0-A24B-15C095421DDD}" presName="tile3" presStyleLbl="node1" presStyleIdx="2" presStyleCnt="4" custLinFactNeighborX="-2028" custLinFactNeighborY="2857"/>
      <dgm:spPr/>
      <dgm:t>
        <a:bodyPr/>
        <a:lstStyle/>
        <a:p>
          <a:endParaRPr lang="en-US"/>
        </a:p>
      </dgm:t>
    </dgm:pt>
    <dgm:pt modelId="{22F44422-F100-49AB-BC43-1A2DF5BF7C4D}" type="pres">
      <dgm:prSet presAssocID="{BF44E825-59D3-43A0-A24B-15C095421DDD}" presName="tile3text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9A74411-F131-4885-B705-07DD1EF5512F}" type="pres">
      <dgm:prSet presAssocID="{BF44E825-59D3-43A0-A24B-15C095421DDD}" presName="tile4" presStyleLbl="node1" presStyleIdx="3" presStyleCnt="4"/>
      <dgm:spPr/>
      <dgm:t>
        <a:bodyPr/>
        <a:lstStyle/>
        <a:p>
          <a:endParaRPr lang="en-US"/>
        </a:p>
      </dgm:t>
    </dgm:pt>
    <dgm:pt modelId="{828B4185-591B-48FF-AB9C-8C1058AF64A3}" type="pres">
      <dgm:prSet presAssocID="{BF44E825-59D3-43A0-A24B-15C095421DDD}" presName="tile4text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E7FC782-03AD-47D0-889B-E53E7AF21B56}" type="pres">
      <dgm:prSet presAssocID="{BF44E825-59D3-43A0-A24B-15C095421DDD}" presName="centerTile" presStyleLbl="fgShp" presStyleIdx="0" presStyleCnt="1">
        <dgm:presLayoutVars>
          <dgm:chMax val="0"/>
          <dgm:chPref val="0"/>
        </dgm:presLayoutVars>
      </dgm:prSet>
      <dgm:spPr/>
      <dgm:t>
        <a:bodyPr/>
        <a:lstStyle/>
        <a:p>
          <a:endParaRPr lang="en-US"/>
        </a:p>
      </dgm:t>
    </dgm:pt>
  </dgm:ptLst>
  <dgm:cxnLst>
    <dgm:cxn modelId="{9AD6FD33-DB1A-43A4-B789-A4E68A6CA021}" srcId="{BF44E825-59D3-43A0-A24B-15C095421DDD}" destId="{0CFBD4AD-65F8-4404-8754-CD37BAE4E582}" srcOrd="0" destOrd="0" parTransId="{3B386C18-1196-4FAC-8913-6D29ED9B4FCE}" sibTransId="{C0C79BFD-99C3-4467-AEDB-BAD6ACCC5DE9}"/>
    <dgm:cxn modelId="{3DEDAD56-E35F-4FC5-BE7F-0BC5AF675874}" type="presOf" srcId="{DCE5E8E9-BD36-46B6-8D60-E962516AD725}" destId="{828B4185-591B-48FF-AB9C-8C1058AF64A3}" srcOrd="1" destOrd="0" presId="urn:microsoft.com/office/officeart/2005/8/layout/matrix1"/>
    <dgm:cxn modelId="{524329C3-0271-47F2-BF79-A98D91BBC871}" type="presOf" srcId="{F8FD5476-49F0-43BF-9B46-30F977BC25FD}" destId="{22F44422-F100-49AB-BC43-1A2DF5BF7C4D}" srcOrd="1" destOrd="0" presId="urn:microsoft.com/office/officeart/2005/8/layout/matrix1"/>
    <dgm:cxn modelId="{FF046B74-DB03-4927-86CE-F8D9FC27CEB8}" srcId="{0CFBD4AD-65F8-4404-8754-CD37BAE4E582}" destId="{DCE5E8E9-BD36-46B6-8D60-E962516AD725}" srcOrd="3" destOrd="0" parTransId="{4899D50C-8947-4ECA-A1D9-51D1B55D9998}" sibTransId="{0CD5C91A-01DE-40E2-9C87-B2F80BFD1FD8}"/>
    <dgm:cxn modelId="{B18B6BA5-2FF7-4F5D-9A71-2A2D997615EF}" type="presOf" srcId="{0CFBD4AD-65F8-4404-8754-CD37BAE4E582}" destId="{CE7FC782-03AD-47D0-889B-E53E7AF21B56}" srcOrd="0" destOrd="0" presId="urn:microsoft.com/office/officeart/2005/8/layout/matrix1"/>
    <dgm:cxn modelId="{70FD46DE-90C1-4BD3-B7C7-04F87B29696F}" type="presOf" srcId="{F8FD5476-49F0-43BF-9B46-30F977BC25FD}" destId="{C2CCCD68-1C7D-4050-8872-BE2C7CCA6F8B}" srcOrd="0" destOrd="0" presId="urn:microsoft.com/office/officeart/2005/8/layout/matrix1"/>
    <dgm:cxn modelId="{C3B85E8E-F878-4E4C-90D7-1832AF78CC48}" srcId="{0CFBD4AD-65F8-4404-8754-CD37BAE4E582}" destId="{E0AB69C9-ADBF-4DF4-8A84-93BA8D787796}" srcOrd="1" destOrd="0" parTransId="{E6D991C0-D055-48BD-9BF6-E0B36DD836FE}" sibTransId="{418B24BC-526A-43F5-A024-B9F713EDDFD5}"/>
    <dgm:cxn modelId="{DA0E29DD-2315-4BDC-820C-962310817A7D}" type="presOf" srcId="{E0AB69C9-ADBF-4DF4-8A84-93BA8D787796}" destId="{7CEE50B7-A4E1-4983-AED3-5CDE0E17F187}" srcOrd="0" destOrd="0" presId="urn:microsoft.com/office/officeart/2005/8/layout/matrix1"/>
    <dgm:cxn modelId="{7E894F2D-995E-48BC-BE97-2E5B2DFCCB2B}" srcId="{0CFBD4AD-65F8-4404-8754-CD37BAE4E582}" destId="{7E232B57-95F2-43B1-B1D5-C738E9BB02E9}" srcOrd="0" destOrd="0" parTransId="{54DC7891-931A-4731-996B-69ACEB6C6364}" sibTransId="{36F20398-2513-41C2-ACC8-B25C2244FE34}"/>
    <dgm:cxn modelId="{43F55C6B-C9E5-42E4-91F2-626C41898A3F}" srcId="{0CFBD4AD-65F8-4404-8754-CD37BAE4E582}" destId="{F8FD5476-49F0-43BF-9B46-30F977BC25FD}" srcOrd="2" destOrd="0" parTransId="{F956AFE0-A8FD-4C09-9660-A7918B9F57F6}" sibTransId="{515D24C9-7EC0-4222-961B-0A3C03EFD9E0}"/>
    <dgm:cxn modelId="{7604595C-9F6E-45C4-8961-C53BB2349ECB}" type="presOf" srcId="{BF44E825-59D3-43A0-A24B-15C095421DDD}" destId="{CFB84CDB-A57F-42C6-85B0-E52C813820DD}" srcOrd="0" destOrd="0" presId="urn:microsoft.com/office/officeart/2005/8/layout/matrix1"/>
    <dgm:cxn modelId="{D5143A9A-5EC7-48DD-AC55-45240C85898F}" type="presOf" srcId="{E0AB69C9-ADBF-4DF4-8A84-93BA8D787796}" destId="{BE3A86C5-4D8F-4153-923B-CC5366C909C5}" srcOrd="1" destOrd="0" presId="urn:microsoft.com/office/officeart/2005/8/layout/matrix1"/>
    <dgm:cxn modelId="{2EF5BAF4-2C5C-40ED-92B1-A0F8345A66CE}" type="presOf" srcId="{7E232B57-95F2-43B1-B1D5-C738E9BB02E9}" destId="{AEE6150F-EAB7-4A86-9FA0-7CF874D177D2}" srcOrd="1" destOrd="0" presId="urn:microsoft.com/office/officeart/2005/8/layout/matrix1"/>
    <dgm:cxn modelId="{E099CD0C-2ACF-462B-A22E-76ED722670D3}" type="presOf" srcId="{7E232B57-95F2-43B1-B1D5-C738E9BB02E9}" destId="{B44BAF5A-54FB-4A17-8B15-1529ABE14C91}" srcOrd="0" destOrd="0" presId="urn:microsoft.com/office/officeart/2005/8/layout/matrix1"/>
    <dgm:cxn modelId="{AB2F2116-3181-406D-95BF-C55DDF836B7D}" type="presOf" srcId="{DCE5E8E9-BD36-46B6-8D60-E962516AD725}" destId="{59A74411-F131-4885-B705-07DD1EF5512F}" srcOrd="0" destOrd="0" presId="urn:microsoft.com/office/officeart/2005/8/layout/matrix1"/>
    <dgm:cxn modelId="{7ED4D0CA-1319-4D4C-9B1C-E1D5CA49B27B}" type="presParOf" srcId="{CFB84CDB-A57F-42C6-85B0-E52C813820DD}" destId="{08B215C9-17AC-450F-B503-64236C3A8FAF}" srcOrd="0" destOrd="0" presId="urn:microsoft.com/office/officeart/2005/8/layout/matrix1"/>
    <dgm:cxn modelId="{1211034F-E4D2-47D4-B9EC-B7FD2C32BD9A}" type="presParOf" srcId="{08B215C9-17AC-450F-B503-64236C3A8FAF}" destId="{B44BAF5A-54FB-4A17-8B15-1529ABE14C91}" srcOrd="0" destOrd="0" presId="urn:microsoft.com/office/officeart/2005/8/layout/matrix1"/>
    <dgm:cxn modelId="{6CA31CC3-9BA0-4476-B228-77F4307C95A1}" type="presParOf" srcId="{08B215C9-17AC-450F-B503-64236C3A8FAF}" destId="{AEE6150F-EAB7-4A86-9FA0-7CF874D177D2}" srcOrd="1" destOrd="0" presId="urn:microsoft.com/office/officeart/2005/8/layout/matrix1"/>
    <dgm:cxn modelId="{135E1049-FB87-43C7-B1D1-320CD38DCEDA}" type="presParOf" srcId="{08B215C9-17AC-450F-B503-64236C3A8FAF}" destId="{7CEE50B7-A4E1-4983-AED3-5CDE0E17F187}" srcOrd="2" destOrd="0" presId="urn:microsoft.com/office/officeart/2005/8/layout/matrix1"/>
    <dgm:cxn modelId="{D9DD562D-56BC-4C2C-B4F2-ED11B3A659B6}" type="presParOf" srcId="{08B215C9-17AC-450F-B503-64236C3A8FAF}" destId="{BE3A86C5-4D8F-4153-923B-CC5366C909C5}" srcOrd="3" destOrd="0" presId="urn:microsoft.com/office/officeart/2005/8/layout/matrix1"/>
    <dgm:cxn modelId="{074CF639-46ED-41B0-979E-7E6521F608A1}" type="presParOf" srcId="{08B215C9-17AC-450F-B503-64236C3A8FAF}" destId="{C2CCCD68-1C7D-4050-8872-BE2C7CCA6F8B}" srcOrd="4" destOrd="0" presId="urn:microsoft.com/office/officeart/2005/8/layout/matrix1"/>
    <dgm:cxn modelId="{B8CAD401-C548-46D2-9B1D-7C80B09B0151}" type="presParOf" srcId="{08B215C9-17AC-450F-B503-64236C3A8FAF}" destId="{22F44422-F100-49AB-BC43-1A2DF5BF7C4D}" srcOrd="5" destOrd="0" presId="urn:microsoft.com/office/officeart/2005/8/layout/matrix1"/>
    <dgm:cxn modelId="{30F4EA00-E383-4650-917D-B0EF455801EB}" type="presParOf" srcId="{08B215C9-17AC-450F-B503-64236C3A8FAF}" destId="{59A74411-F131-4885-B705-07DD1EF5512F}" srcOrd="6" destOrd="0" presId="urn:microsoft.com/office/officeart/2005/8/layout/matrix1"/>
    <dgm:cxn modelId="{C8FBD565-AA85-421F-9FD5-70A1A39456BF}" type="presParOf" srcId="{08B215C9-17AC-450F-B503-64236C3A8FAF}" destId="{828B4185-591B-48FF-AB9C-8C1058AF64A3}" srcOrd="7" destOrd="0" presId="urn:microsoft.com/office/officeart/2005/8/layout/matrix1"/>
    <dgm:cxn modelId="{2CED0ECD-077C-44AD-99C8-42B65E51F7B6}" type="presParOf" srcId="{CFB84CDB-A57F-42C6-85B0-E52C813820DD}" destId="{CE7FC782-03AD-47D0-889B-E53E7AF21B56}" srcOrd="1" destOrd="0" presId="urn:microsoft.com/office/officeart/2005/8/layout/matrix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13D702B-F7C7-4C9A-84C4-FA02C2CC7DCA}" type="doc">
      <dgm:prSet loTypeId="urn:microsoft.com/office/officeart/2005/8/layout/radial6" loCatId="cycle" qsTypeId="urn:microsoft.com/office/officeart/2005/8/quickstyle/3d1" qsCatId="3D" csTypeId="urn:microsoft.com/office/officeart/2005/8/colors/colorful4" csCatId="colorful" phldr="1"/>
      <dgm:spPr/>
      <dgm:t>
        <a:bodyPr/>
        <a:lstStyle/>
        <a:p>
          <a:endParaRPr lang="en-US"/>
        </a:p>
      </dgm:t>
    </dgm:pt>
    <dgm:pt modelId="{0DAFD599-CFDC-4CB9-BB14-23138F35C917}">
      <dgm:prSet phldrT="[Text]" custT="1"/>
      <dgm:spPr/>
      <dgm:t>
        <a:bodyPr/>
        <a:lstStyle/>
        <a:p>
          <a:r>
            <a:rPr lang="en-US" sz="3200" b="1" smtClean="0"/>
            <a:t>Bridge Training </a:t>
          </a:r>
          <a:endParaRPr lang="en-US" sz="3200" b="1"/>
        </a:p>
      </dgm:t>
    </dgm:pt>
    <dgm:pt modelId="{5A4F46AA-E4C1-445D-9624-DD65ED159DF6}" type="parTrans" cxnId="{D7B4A36F-D968-436A-B72B-7BF8CB58E993}">
      <dgm:prSet/>
      <dgm:spPr/>
      <dgm:t>
        <a:bodyPr/>
        <a:lstStyle/>
        <a:p>
          <a:endParaRPr lang="en-US"/>
        </a:p>
      </dgm:t>
    </dgm:pt>
    <dgm:pt modelId="{3C1CB08C-C136-4ACA-86DE-2C0FA04B79F1}" type="sibTrans" cxnId="{D7B4A36F-D968-436A-B72B-7BF8CB58E993}">
      <dgm:prSet/>
      <dgm:spPr/>
      <dgm:t>
        <a:bodyPr/>
        <a:lstStyle/>
        <a:p>
          <a:endParaRPr lang="en-US"/>
        </a:p>
      </dgm:t>
    </dgm:pt>
    <dgm:pt modelId="{7348FF48-6573-4347-B135-D8B86211BBA5}">
      <dgm:prSet phldrT="[Text]" custT="1"/>
      <dgm:spPr>
        <a:solidFill>
          <a:schemeClr val="accent4">
            <a:lumMod val="40000"/>
            <a:lumOff val="60000"/>
          </a:schemeClr>
        </a:solidFill>
      </dgm:spPr>
      <dgm:t>
        <a:bodyPr/>
        <a:lstStyle/>
        <a:p>
          <a:r>
            <a:rPr lang="en-US" sz="2000" b="1" smtClean="0">
              <a:solidFill>
                <a:schemeClr val="tx1"/>
              </a:solidFill>
            </a:rPr>
            <a:t>Mental Health Instruction</a:t>
          </a:r>
        </a:p>
        <a:p>
          <a:r>
            <a:rPr lang="en-US" sz="2000" b="1" smtClean="0">
              <a:solidFill>
                <a:schemeClr val="tx1"/>
              </a:solidFill>
            </a:rPr>
            <a:t>160 hours </a:t>
          </a:r>
          <a:endParaRPr lang="en-US" sz="2000">
            <a:solidFill>
              <a:schemeClr val="tx1"/>
            </a:solidFill>
          </a:endParaRPr>
        </a:p>
      </dgm:t>
    </dgm:pt>
    <dgm:pt modelId="{376B1D05-569D-493A-AB3E-4890D54B522F}" type="parTrans" cxnId="{8422202C-E9DB-4C7C-93DB-26096FCFE0EF}">
      <dgm:prSet/>
      <dgm:spPr/>
      <dgm:t>
        <a:bodyPr/>
        <a:lstStyle/>
        <a:p>
          <a:endParaRPr lang="en-US"/>
        </a:p>
      </dgm:t>
    </dgm:pt>
    <dgm:pt modelId="{7509A90B-9C0C-46C2-89C2-BC49D304A4D7}" type="sibTrans" cxnId="{8422202C-E9DB-4C7C-93DB-26096FCFE0EF}">
      <dgm:prSet/>
      <dgm:spPr/>
      <dgm:t>
        <a:bodyPr/>
        <a:lstStyle/>
        <a:p>
          <a:endParaRPr lang="en-US"/>
        </a:p>
      </dgm:t>
    </dgm:pt>
    <dgm:pt modelId="{309EC081-C14F-4365-AB5E-77C8177ED14E}">
      <dgm:prSet phldrT="[Text]" custT="1"/>
      <dgm:spPr>
        <a:solidFill>
          <a:srgbClr val="FFFF00"/>
        </a:solidFill>
      </dgm:spPr>
      <dgm:t>
        <a:bodyPr/>
        <a:lstStyle/>
        <a:p>
          <a:r>
            <a:rPr lang="en-US" sz="2000" b="1" smtClean="0">
              <a:solidFill>
                <a:schemeClr val="tx1"/>
              </a:solidFill>
            </a:rPr>
            <a:t>Occupation Specific Communication  Training</a:t>
          </a:r>
        </a:p>
        <a:p>
          <a:r>
            <a:rPr lang="en-US" sz="2000" b="1" smtClean="0">
              <a:solidFill>
                <a:schemeClr val="tx1"/>
              </a:solidFill>
            </a:rPr>
            <a:t>200 hours </a:t>
          </a:r>
          <a:endParaRPr lang="en-US" sz="2000">
            <a:solidFill>
              <a:schemeClr val="tx1"/>
            </a:solidFill>
          </a:endParaRPr>
        </a:p>
      </dgm:t>
    </dgm:pt>
    <dgm:pt modelId="{DFFC468D-66D5-4E43-90B9-00B9C5E877F8}" type="parTrans" cxnId="{DCC83300-AAEF-4717-882A-4DE3459B07BB}">
      <dgm:prSet/>
      <dgm:spPr/>
      <dgm:t>
        <a:bodyPr/>
        <a:lstStyle/>
        <a:p>
          <a:endParaRPr lang="en-US"/>
        </a:p>
      </dgm:t>
    </dgm:pt>
    <dgm:pt modelId="{068F367B-FE5B-4CF0-AB68-9BB59907461F}" type="sibTrans" cxnId="{DCC83300-AAEF-4717-882A-4DE3459B07BB}">
      <dgm:prSet/>
      <dgm:spPr/>
      <dgm:t>
        <a:bodyPr/>
        <a:lstStyle/>
        <a:p>
          <a:endParaRPr lang="en-US"/>
        </a:p>
      </dgm:t>
    </dgm:pt>
    <dgm:pt modelId="{E5F65EE9-4861-48C0-B22F-FF8A3CAD33D7}">
      <dgm:prSet phldrT="[Text]" custT="1"/>
      <dgm:spPr>
        <a:solidFill>
          <a:srgbClr val="92D050"/>
        </a:solidFill>
        <a:ln>
          <a:solidFill>
            <a:srgbClr val="92D050"/>
          </a:solidFill>
        </a:ln>
      </dgm:spPr>
      <dgm:t>
        <a:bodyPr/>
        <a:lstStyle/>
        <a:p>
          <a:r>
            <a:rPr lang="en-US" sz="2000" b="1" smtClean="0">
              <a:solidFill>
                <a:schemeClr val="tx1"/>
              </a:solidFill>
            </a:rPr>
            <a:t>Supervised Clinical T</a:t>
          </a:r>
          <a:r>
            <a:rPr lang="en-US" sz="1800" b="1" smtClean="0">
              <a:solidFill>
                <a:schemeClr val="tx1"/>
              </a:solidFill>
            </a:rPr>
            <a:t>raining</a:t>
          </a:r>
        </a:p>
        <a:p>
          <a:r>
            <a:rPr lang="en-US" sz="1800" b="1" smtClean="0">
              <a:solidFill>
                <a:schemeClr val="tx1"/>
              </a:solidFill>
            </a:rPr>
            <a:t>450 hours</a:t>
          </a:r>
          <a:endParaRPr lang="en-US" sz="1900">
            <a:solidFill>
              <a:schemeClr val="tx1"/>
            </a:solidFill>
          </a:endParaRPr>
        </a:p>
      </dgm:t>
    </dgm:pt>
    <dgm:pt modelId="{4FA9561C-4ACD-4E03-A8B2-132F4717A5BB}" type="parTrans" cxnId="{C61AB2F8-DA48-4F4D-82E6-C16D7775BB8C}">
      <dgm:prSet/>
      <dgm:spPr/>
      <dgm:t>
        <a:bodyPr/>
        <a:lstStyle/>
        <a:p>
          <a:endParaRPr lang="en-US"/>
        </a:p>
      </dgm:t>
    </dgm:pt>
    <dgm:pt modelId="{D7319E4B-CB1C-4928-8C05-382E9C35EC3D}" type="sibTrans" cxnId="{C61AB2F8-DA48-4F4D-82E6-C16D7775BB8C}">
      <dgm:prSet/>
      <dgm:spPr/>
      <dgm:t>
        <a:bodyPr/>
        <a:lstStyle/>
        <a:p>
          <a:endParaRPr lang="en-US"/>
        </a:p>
      </dgm:t>
    </dgm:pt>
    <dgm:pt modelId="{EB8E0D4E-3DBD-4F10-88D0-285F11854C32}">
      <dgm:prSet phldrT="[Text]" custT="1"/>
      <dgm:spPr>
        <a:solidFill>
          <a:schemeClr val="accent6">
            <a:lumMod val="60000"/>
            <a:lumOff val="40000"/>
          </a:schemeClr>
        </a:solidFill>
      </dgm:spPr>
      <dgm:t>
        <a:bodyPr/>
        <a:lstStyle/>
        <a:p>
          <a:r>
            <a:rPr lang="en-US" sz="2000" b="1" smtClean="0">
              <a:solidFill>
                <a:schemeClr val="tx1"/>
              </a:solidFill>
            </a:rPr>
            <a:t>Certificate Program </a:t>
          </a:r>
        </a:p>
        <a:p>
          <a:r>
            <a:rPr lang="en-US" sz="2000" b="1" smtClean="0">
              <a:solidFill>
                <a:schemeClr val="tx1"/>
              </a:solidFill>
            </a:rPr>
            <a:t>66 - 72 hours </a:t>
          </a:r>
          <a:endParaRPr lang="en-US" sz="2000">
            <a:solidFill>
              <a:schemeClr val="tx1"/>
            </a:solidFill>
          </a:endParaRPr>
        </a:p>
      </dgm:t>
    </dgm:pt>
    <dgm:pt modelId="{4920267B-0BBB-409E-A38E-E400901F5874}" type="parTrans" cxnId="{376A158E-4F66-4D4B-B492-561FC073C612}">
      <dgm:prSet/>
      <dgm:spPr/>
      <dgm:t>
        <a:bodyPr/>
        <a:lstStyle/>
        <a:p>
          <a:endParaRPr lang="en-US"/>
        </a:p>
      </dgm:t>
    </dgm:pt>
    <dgm:pt modelId="{30DE4276-D14B-4A34-9A55-D04CAB5D0A1D}" type="sibTrans" cxnId="{376A158E-4F66-4D4B-B492-561FC073C612}">
      <dgm:prSet/>
      <dgm:spPr/>
      <dgm:t>
        <a:bodyPr/>
        <a:lstStyle/>
        <a:p>
          <a:endParaRPr lang="en-US"/>
        </a:p>
      </dgm:t>
    </dgm:pt>
    <dgm:pt modelId="{8B3CD89D-A6CB-4EC4-B534-24E69E8D9AFB}">
      <dgm:prSet phldrT="[Text]" custT="1"/>
      <dgm:spPr/>
      <dgm:t>
        <a:bodyPr/>
        <a:lstStyle/>
        <a:p>
          <a:r>
            <a:rPr lang="en-US" sz="2000" b="1" smtClean="0">
              <a:solidFill>
                <a:schemeClr val="tx1"/>
              </a:solidFill>
            </a:rPr>
            <a:t>Full-time Program:</a:t>
          </a:r>
        </a:p>
        <a:p>
          <a:r>
            <a:rPr lang="en-US" sz="2000" b="1" smtClean="0">
              <a:solidFill>
                <a:schemeClr val="tx1"/>
              </a:solidFill>
            </a:rPr>
            <a:t>10 months</a:t>
          </a:r>
          <a:endParaRPr lang="en-US" sz="2000" b="1">
            <a:solidFill>
              <a:schemeClr val="tx1"/>
            </a:solidFill>
          </a:endParaRPr>
        </a:p>
      </dgm:t>
    </dgm:pt>
    <dgm:pt modelId="{875AEC72-E904-4CC3-BD90-C6A7F8A169FF}" type="parTrans" cxnId="{B8BBE044-537D-49B2-8FED-6D3D6D3C5F52}">
      <dgm:prSet/>
      <dgm:spPr/>
      <dgm:t>
        <a:bodyPr/>
        <a:lstStyle/>
        <a:p>
          <a:endParaRPr lang="en-US"/>
        </a:p>
      </dgm:t>
    </dgm:pt>
    <dgm:pt modelId="{3F8D821A-6D43-4398-A034-5D68210854A5}" type="sibTrans" cxnId="{B8BBE044-537D-49B2-8FED-6D3D6D3C5F52}">
      <dgm:prSet/>
      <dgm:spPr/>
      <dgm:t>
        <a:bodyPr/>
        <a:lstStyle/>
        <a:p>
          <a:endParaRPr lang="en-US"/>
        </a:p>
      </dgm:t>
    </dgm:pt>
    <dgm:pt modelId="{DC406B86-3B9E-446B-8CDE-E6A19215F3C4}" type="pres">
      <dgm:prSet presAssocID="{513D702B-F7C7-4C9A-84C4-FA02C2CC7DCA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A9662EB9-60EA-4C16-9ED6-E5ABAA1322BC}" type="pres">
      <dgm:prSet presAssocID="{0DAFD599-CFDC-4CB9-BB14-23138F35C917}" presName="centerShape" presStyleLbl="node0" presStyleIdx="0" presStyleCnt="1" custScaleX="106108"/>
      <dgm:spPr/>
      <dgm:t>
        <a:bodyPr/>
        <a:lstStyle/>
        <a:p>
          <a:endParaRPr lang="en-US"/>
        </a:p>
      </dgm:t>
    </dgm:pt>
    <dgm:pt modelId="{D5A15665-17B6-49E8-92B9-7099824338D8}" type="pres">
      <dgm:prSet presAssocID="{7348FF48-6573-4347-B135-D8B86211BBA5}" presName="node" presStyleLbl="node1" presStyleIdx="0" presStyleCnt="5" custScaleX="150001" custScaleY="12541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2E387FB-8FA6-4DBF-ABE9-F87F43C188DC}" type="pres">
      <dgm:prSet presAssocID="{7348FF48-6573-4347-B135-D8B86211BBA5}" presName="dummy" presStyleCnt="0"/>
      <dgm:spPr/>
    </dgm:pt>
    <dgm:pt modelId="{8228FF21-17F5-4FE6-8274-4BE6E55F78CA}" type="pres">
      <dgm:prSet presAssocID="{7509A90B-9C0C-46C2-89C2-BC49D304A4D7}" presName="sibTrans" presStyleLbl="sibTrans2D1" presStyleIdx="0" presStyleCnt="5"/>
      <dgm:spPr/>
      <dgm:t>
        <a:bodyPr/>
        <a:lstStyle/>
        <a:p>
          <a:endParaRPr lang="en-US"/>
        </a:p>
      </dgm:t>
    </dgm:pt>
    <dgm:pt modelId="{B64E0E6B-77E2-4699-B495-8B12EF34308C}" type="pres">
      <dgm:prSet presAssocID="{309EC081-C14F-4365-AB5E-77C8177ED14E}" presName="node" presStyleLbl="node1" presStyleIdx="1" presStyleCnt="5" custScaleX="157671" custScaleY="13238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0053EC4-2CA6-46D2-8AA1-97444EA20C47}" type="pres">
      <dgm:prSet presAssocID="{309EC081-C14F-4365-AB5E-77C8177ED14E}" presName="dummy" presStyleCnt="0"/>
      <dgm:spPr/>
    </dgm:pt>
    <dgm:pt modelId="{F063537D-A405-4A44-963C-29F186A5AC3B}" type="pres">
      <dgm:prSet presAssocID="{068F367B-FE5B-4CF0-AB68-9BB59907461F}" presName="sibTrans" presStyleLbl="sibTrans2D1" presStyleIdx="1" presStyleCnt="5"/>
      <dgm:spPr/>
      <dgm:t>
        <a:bodyPr/>
        <a:lstStyle/>
        <a:p>
          <a:endParaRPr lang="en-US"/>
        </a:p>
      </dgm:t>
    </dgm:pt>
    <dgm:pt modelId="{DDDFE6EF-7819-40FC-846A-FDB502042534}" type="pres">
      <dgm:prSet presAssocID="{E5F65EE9-4861-48C0-B22F-FF8A3CAD33D7}" presName="node" presStyleLbl="node1" presStyleIdx="2" presStyleCnt="5" custScaleX="143837" custScaleY="114589" custRadScaleRad="95286" custRadScaleInc="-1013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953FD81-F9A3-406B-9200-750F1C1A5843}" type="pres">
      <dgm:prSet presAssocID="{E5F65EE9-4861-48C0-B22F-FF8A3CAD33D7}" presName="dummy" presStyleCnt="0"/>
      <dgm:spPr/>
    </dgm:pt>
    <dgm:pt modelId="{0B52176B-7794-406E-B61F-BDFD89FF563E}" type="pres">
      <dgm:prSet presAssocID="{D7319E4B-CB1C-4928-8C05-382E9C35EC3D}" presName="sibTrans" presStyleLbl="sibTrans2D1" presStyleIdx="2" presStyleCnt="5"/>
      <dgm:spPr/>
      <dgm:t>
        <a:bodyPr/>
        <a:lstStyle/>
        <a:p>
          <a:endParaRPr lang="en-US"/>
        </a:p>
      </dgm:t>
    </dgm:pt>
    <dgm:pt modelId="{247144F8-85B6-46BC-B6D4-FEEA2C3B90A4}" type="pres">
      <dgm:prSet presAssocID="{EB8E0D4E-3DBD-4F10-88D0-285F11854C32}" presName="node" presStyleLbl="node1" presStyleIdx="3" presStyleCnt="5" custScaleX="140964" custScaleY="122682" custRadScaleRad="94547" custRadScaleInc="976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83CE005-78A6-43C3-95C4-003271035F2A}" type="pres">
      <dgm:prSet presAssocID="{EB8E0D4E-3DBD-4F10-88D0-285F11854C32}" presName="dummy" presStyleCnt="0"/>
      <dgm:spPr/>
    </dgm:pt>
    <dgm:pt modelId="{7E8F5CD5-2A03-4F00-A6B5-68327D392C01}" type="pres">
      <dgm:prSet presAssocID="{30DE4276-D14B-4A34-9A55-D04CAB5D0A1D}" presName="sibTrans" presStyleLbl="sibTrans2D1" presStyleIdx="3" presStyleCnt="5"/>
      <dgm:spPr/>
      <dgm:t>
        <a:bodyPr/>
        <a:lstStyle/>
        <a:p>
          <a:endParaRPr lang="en-US"/>
        </a:p>
      </dgm:t>
    </dgm:pt>
    <dgm:pt modelId="{B65581A9-C36E-47EE-921E-AFA089CE7AF3}" type="pres">
      <dgm:prSet presAssocID="{8B3CD89D-A6CB-4EC4-B534-24E69E8D9AFB}" presName="node" presStyleLbl="node1" presStyleIdx="4" presStyleCnt="5" custScaleX="156546" custScaleY="13335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EE5C71D-EB7C-4B9E-B59C-3221F5F82B42}" type="pres">
      <dgm:prSet presAssocID="{8B3CD89D-A6CB-4EC4-B534-24E69E8D9AFB}" presName="dummy" presStyleCnt="0"/>
      <dgm:spPr/>
    </dgm:pt>
    <dgm:pt modelId="{B294E69B-8B65-4C51-B271-3BDC92C54987}" type="pres">
      <dgm:prSet presAssocID="{3F8D821A-6D43-4398-A034-5D68210854A5}" presName="sibTrans" presStyleLbl="sibTrans2D1" presStyleIdx="4" presStyleCnt="5"/>
      <dgm:spPr/>
      <dgm:t>
        <a:bodyPr/>
        <a:lstStyle/>
        <a:p>
          <a:endParaRPr lang="en-US"/>
        </a:p>
      </dgm:t>
    </dgm:pt>
  </dgm:ptLst>
  <dgm:cxnLst>
    <dgm:cxn modelId="{B540E7A4-5318-4CDC-9C1C-07FC060CDB71}" type="presOf" srcId="{309EC081-C14F-4365-AB5E-77C8177ED14E}" destId="{B64E0E6B-77E2-4699-B495-8B12EF34308C}" srcOrd="0" destOrd="0" presId="urn:microsoft.com/office/officeart/2005/8/layout/radial6"/>
    <dgm:cxn modelId="{DCC83300-AAEF-4717-882A-4DE3459B07BB}" srcId="{0DAFD599-CFDC-4CB9-BB14-23138F35C917}" destId="{309EC081-C14F-4365-AB5E-77C8177ED14E}" srcOrd="1" destOrd="0" parTransId="{DFFC468D-66D5-4E43-90B9-00B9C5E877F8}" sibTransId="{068F367B-FE5B-4CF0-AB68-9BB59907461F}"/>
    <dgm:cxn modelId="{819EBB72-3AAC-4EF8-986B-284374B5611D}" type="presOf" srcId="{30DE4276-D14B-4A34-9A55-D04CAB5D0A1D}" destId="{7E8F5CD5-2A03-4F00-A6B5-68327D392C01}" srcOrd="0" destOrd="0" presId="urn:microsoft.com/office/officeart/2005/8/layout/radial6"/>
    <dgm:cxn modelId="{C61AB2F8-DA48-4F4D-82E6-C16D7775BB8C}" srcId="{0DAFD599-CFDC-4CB9-BB14-23138F35C917}" destId="{E5F65EE9-4861-48C0-B22F-FF8A3CAD33D7}" srcOrd="2" destOrd="0" parTransId="{4FA9561C-4ACD-4E03-A8B2-132F4717A5BB}" sibTransId="{D7319E4B-CB1C-4928-8C05-382E9C35EC3D}"/>
    <dgm:cxn modelId="{D4DEDD03-2794-42E7-9A67-FE20C7E454F6}" type="presOf" srcId="{D7319E4B-CB1C-4928-8C05-382E9C35EC3D}" destId="{0B52176B-7794-406E-B61F-BDFD89FF563E}" srcOrd="0" destOrd="0" presId="urn:microsoft.com/office/officeart/2005/8/layout/radial6"/>
    <dgm:cxn modelId="{B8BBE044-537D-49B2-8FED-6D3D6D3C5F52}" srcId="{0DAFD599-CFDC-4CB9-BB14-23138F35C917}" destId="{8B3CD89D-A6CB-4EC4-B534-24E69E8D9AFB}" srcOrd="4" destOrd="0" parTransId="{875AEC72-E904-4CC3-BD90-C6A7F8A169FF}" sibTransId="{3F8D821A-6D43-4398-A034-5D68210854A5}"/>
    <dgm:cxn modelId="{8422202C-E9DB-4C7C-93DB-26096FCFE0EF}" srcId="{0DAFD599-CFDC-4CB9-BB14-23138F35C917}" destId="{7348FF48-6573-4347-B135-D8B86211BBA5}" srcOrd="0" destOrd="0" parTransId="{376B1D05-569D-493A-AB3E-4890D54B522F}" sibTransId="{7509A90B-9C0C-46C2-89C2-BC49D304A4D7}"/>
    <dgm:cxn modelId="{4A3A4FC1-B998-4327-B721-85E1A3E4BEE0}" type="presOf" srcId="{3F8D821A-6D43-4398-A034-5D68210854A5}" destId="{B294E69B-8B65-4C51-B271-3BDC92C54987}" srcOrd="0" destOrd="0" presId="urn:microsoft.com/office/officeart/2005/8/layout/radial6"/>
    <dgm:cxn modelId="{9A123B29-5913-46BF-B1CA-2CD4A558EDDB}" type="presOf" srcId="{EB8E0D4E-3DBD-4F10-88D0-285F11854C32}" destId="{247144F8-85B6-46BC-B6D4-FEEA2C3B90A4}" srcOrd="0" destOrd="0" presId="urn:microsoft.com/office/officeart/2005/8/layout/radial6"/>
    <dgm:cxn modelId="{D7B4A36F-D968-436A-B72B-7BF8CB58E993}" srcId="{513D702B-F7C7-4C9A-84C4-FA02C2CC7DCA}" destId="{0DAFD599-CFDC-4CB9-BB14-23138F35C917}" srcOrd="0" destOrd="0" parTransId="{5A4F46AA-E4C1-445D-9624-DD65ED159DF6}" sibTransId="{3C1CB08C-C136-4ACA-86DE-2C0FA04B79F1}"/>
    <dgm:cxn modelId="{3565AB4A-EEA8-4757-97CA-C9A7427E6A16}" type="presOf" srcId="{0DAFD599-CFDC-4CB9-BB14-23138F35C917}" destId="{A9662EB9-60EA-4C16-9ED6-E5ABAA1322BC}" srcOrd="0" destOrd="0" presId="urn:microsoft.com/office/officeart/2005/8/layout/radial6"/>
    <dgm:cxn modelId="{386C1F99-7230-425D-8428-8FA125EF46D6}" type="presOf" srcId="{068F367B-FE5B-4CF0-AB68-9BB59907461F}" destId="{F063537D-A405-4A44-963C-29F186A5AC3B}" srcOrd="0" destOrd="0" presId="urn:microsoft.com/office/officeart/2005/8/layout/radial6"/>
    <dgm:cxn modelId="{376A158E-4F66-4D4B-B492-561FC073C612}" srcId="{0DAFD599-CFDC-4CB9-BB14-23138F35C917}" destId="{EB8E0D4E-3DBD-4F10-88D0-285F11854C32}" srcOrd="3" destOrd="0" parTransId="{4920267B-0BBB-409E-A38E-E400901F5874}" sibTransId="{30DE4276-D14B-4A34-9A55-D04CAB5D0A1D}"/>
    <dgm:cxn modelId="{5087FFA1-0073-4E10-895C-512E02BBEF79}" type="presOf" srcId="{8B3CD89D-A6CB-4EC4-B534-24E69E8D9AFB}" destId="{B65581A9-C36E-47EE-921E-AFA089CE7AF3}" srcOrd="0" destOrd="0" presId="urn:microsoft.com/office/officeart/2005/8/layout/radial6"/>
    <dgm:cxn modelId="{9E7A409B-FF04-4C5B-926C-DF3093C67320}" type="presOf" srcId="{E5F65EE9-4861-48C0-B22F-FF8A3CAD33D7}" destId="{DDDFE6EF-7819-40FC-846A-FDB502042534}" srcOrd="0" destOrd="0" presId="urn:microsoft.com/office/officeart/2005/8/layout/radial6"/>
    <dgm:cxn modelId="{B952DEB2-D77C-45E0-BFD6-61A3CF2E45FB}" type="presOf" srcId="{513D702B-F7C7-4C9A-84C4-FA02C2CC7DCA}" destId="{DC406B86-3B9E-446B-8CDE-E6A19215F3C4}" srcOrd="0" destOrd="0" presId="urn:microsoft.com/office/officeart/2005/8/layout/radial6"/>
    <dgm:cxn modelId="{12F93608-6C2B-4D57-8DF7-6DFC6390DD6E}" type="presOf" srcId="{7509A90B-9C0C-46C2-89C2-BC49D304A4D7}" destId="{8228FF21-17F5-4FE6-8274-4BE6E55F78CA}" srcOrd="0" destOrd="0" presId="urn:microsoft.com/office/officeart/2005/8/layout/radial6"/>
    <dgm:cxn modelId="{21776796-870B-4F0C-B18D-D1F447365AE1}" type="presOf" srcId="{7348FF48-6573-4347-B135-D8B86211BBA5}" destId="{D5A15665-17B6-49E8-92B9-7099824338D8}" srcOrd="0" destOrd="0" presId="urn:microsoft.com/office/officeart/2005/8/layout/radial6"/>
    <dgm:cxn modelId="{30F45262-DC95-4662-9F21-CAD9B692FFE7}" type="presParOf" srcId="{DC406B86-3B9E-446B-8CDE-E6A19215F3C4}" destId="{A9662EB9-60EA-4C16-9ED6-E5ABAA1322BC}" srcOrd="0" destOrd="0" presId="urn:microsoft.com/office/officeart/2005/8/layout/radial6"/>
    <dgm:cxn modelId="{910C496D-0E88-46E3-87F5-63E940BBFCB1}" type="presParOf" srcId="{DC406B86-3B9E-446B-8CDE-E6A19215F3C4}" destId="{D5A15665-17B6-49E8-92B9-7099824338D8}" srcOrd="1" destOrd="0" presId="urn:microsoft.com/office/officeart/2005/8/layout/radial6"/>
    <dgm:cxn modelId="{57FC187B-AED0-4B5B-82B1-45F040E162FD}" type="presParOf" srcId="{DC406B86-3B9E-446B-8CDE-E6A19215F3C4}" destId="{92E387FB-8FA6-4DBF-ABE9-F87F43C188DC}" srcOrd="2" destOrd="0" presId="urn:microsoft.com/office/officeart/2005/8/layout/radial6"/>
    <dgm:cxn modelId="{B29C3CD8-37F0-4DB1-9385-DE8664AA701F}" type="presParOf" srcId="{DC406B86-3B9E-446B-8CDE-E6A19215F3C4}" destId="{8228FF21-17F5-4FE6-8274-4BE6E55F78CA}" srcOrd="3" destOrd="0" presId="urn:microsoft.com/office/officeart/2005/8/layout/radial6"/>
    <dgm:cxn modelId="{65E39ED8-EECA-46A3-B079-3DAACA708A15}" type="presParOf" srcId="{DC406B86-3B9E-446B-8CDE-E6A19215F3C4}" destId="{B64E0E6B-77E2-4699-B495-8B12EF34308C}" srcOrd="4" destOrd="0" presId="urn:microsoft.com/office/officeart/2005/8/layout/radial6"/>
    <dgm:cxn modelId="{84B7344F-31F8-42DA-BD82-7B049CB395D6}" type="presParOf" srcId="{DC406B86-3B9E-446B-8CDE-E6A19215F3C4}" destId="{F0053EC4-2CA6-46D2-8AA1-97444EA20C47}" srcOrd="5" destOrd="0" presId="urn:microsoft.com/office/officeart/2005/8/layout/radial6"/>
    <dgm:cxn modelId="{ABDEAE7A-4FB8-408D-A0A1-05723CC3F4AF}" type="presParOf" srcId="{DC406B86-3B9E-446B-8CDE-E6A19215F3C4}" destId="{F063537D-A405-4A44-963C-29F186A5AC3B}" srcOrd="6" destOrd="0" presId="urn:microsoft.com/office/officeart/2005/8/layout/radial6"/>
    <dgm:cxn modelId="{E415FAC6-5FF1-4274-A4F8-7190BC840CFB}" type="presParOf" srcId="{DC406B86-3B9E-446B-8CDE-E6A19215F3C4}" destId="{DDDFE6EF-7819-40FC-846A-FDB502042534}" srcOrd="7" destOrd="0" presId="urn:microsoft.com/office/officeart/2005/8/layout/radial6"/>
    <dgm:cxn modelId="{6BEB6F72-CD60-444C-A8C7-D8CAB3D272F2}" type="presParOf" srcId="{DC406B86-3B9E-446B-8CDE-E6A19215F3C4}" destId="{A953FD81-F9A3-406B-9200-750F1C1A5843}" srcOrd="8" destOrd="0" presId="urn:microsoft.com/office/officeart/2005/8/layout/radial6"/>
    <dgm:cxn modelId="{B44C2767-96DA-42DF-BF43-7B564A14688E}" type="presParOf" srcId="{DC406B86-3B9E-446B-8CDE-E6A19215F3C4}" destId="{0B52176B-7794-406E-B61F-BDFD89FF563E}" srcOrd="9" destOrd="0" presId="urn:microsoft.com/office/officeart/2005/8/layout/radial6"/>
    <dgm:cxn modelId="{CDDFA7A5-2822-4AE1-BE4E-2CAEAF492048}" type="presParOf" srcId="{DC406B86-3B9E-446B-8CDE-E6A19215F3C4}" destId="{247144F8-85B6-46BC-B6D4-FEEA2C3B90A4}" srcOrd="10" destOrd="0" presId="urn:microsoft.com/office/officeart/2005/8/layout/radial6"/>
    <dgm:cxn modelId="{22BB9F5B-7B09-46EA-9339-D1D584EB970F}" type="presParOf" srcId="{DC406B86-3B9E-446B-8CDE-E6A19215F3C4}" destId="{C83CE005-78A6-43C3-95C4-003271035F2A}" srcOrd="11" destOrd="0" presId="urn:microsoft.com/office/officeart/2005/8/layout/radial6"/>
    <dgm:cxn modelId="{F2898728-60AC-4EA0-A328-925107049DE4}" type="presParOf" srcId="{DC406B86-3B9E-446B-8CDE-E6A19215F3C4}" destId="{7E8F5CD5-2A03-4F00-A6B5-68327D392C01}" srcOrd="12" destOrd="0" presId="urn:microsoft.com/office/officeart/2005/8/layout/radial6"/>
    <dgm:cxn modelId="{0DA62D08-4C79-4DBE-B905-579D5819404D}" type="presParOf" srcId="{DC406B86-3B9E-446B-8CDE-E6A19215F3C4}" destId="{B65581A9-C36E-47EE-921E-AFA089CE7AF3}" srcOrd="13" destOrd="0" presId="urn:microsoft.com/office/officeart/2005/8/layout/radial6"/>
    <dgm:cxn modelId="{F5AEE0A2-ECE1-4931-B2E5-AF051FF8E9DF}" type="presParOf" srcId="{DC406B86-3B9E-446B-8CDE-E6A19215F3C4}" destId="{AEE5C71D-EB7C-4B9E-B59C-3221F5F82B42}" srcOrd="14" destOrd="0" presId="urn:microsoft.com/office/officeart/2005/8/layout/radial6"/>
    <dgm:cxn modelId="{E3747438-DF87-4A6B-9068-39D754E4F3A0}" type="presParOf" srcId="{DC406B86-3B9E-446B-8CDE-E6A19215F3C4}" destId="{B294E69B-8B65-4C51-B271-3BDC92C54987}" srcOrd="15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B44BAF5A-54FB-4A17-8B15-1529ABE14C91}">
      <dsp:nvSpPr>
        <dsp:cNvPr id="0" name=""/>
        <dsp:cNvSpPr/>
      </dsp:nvSpPr>
      <dsp:spPr>
        <a:xfrm rot="16200000">
          <a:off x="392908" y="-392908"/>
          <a:ext cx="2500330" cy="3286148"/>
        </a:xfrm>
        <a:prstGeom prst="round1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kern="1200" dirty="0" smtClean="0">
              <a:solidFill>
                <a:schemeClr val="bg1"/>
              </a:solidFill>
            </a:rPr>
            <a:t>Academic Training</a:t>
          </a:r>
          <a:endParaRPr lang="en-US" sz="2400" b="1" kern="1200" dirty="0">
            <a:solidFill>
              <a:schemeClr val="bg1"/>
            </a:solidFill>
          </a:endParaRPr>
        </a:p>
      </dsp:txBody>
      <dsp:txXfrm rot="16200000">
        <a:off x="705450" y="-705450"/>
        <a:ext cx="1875247" cy="3286148"/>
      </dsp:txXfrm>
    </dsp:sp>
    <dsp:sp modelId="{7CEE50B7-A4E1-4983-AED3-5CDE0E17F187}">
      <dsp:nvSpPr>
        <dsp:cNvPr id="0" name=""/>
        <dsp:cNvSpPr/>
      </dsp:nvSpPr>
      <dsp:spPr>
        <a:xfrm>
          <a:off x="3286148" y="0"/>
          <a:ext cx="3286148" cy="2500330"/>
        </a:xfrm>
        <a:prstGeom prst="round1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400" b="1" kern="1200" dirty="0" smtClean="0">
            <a:solidFill>
              <a:schemeClr val="bg1"/>
            </a:solidFill>
          </a:endParaRP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kern="1200" dirty="0" smtClean="0">
              <a:solidFill>
                <a:schemeClr val="bg1"/>
              </a:solidFill>
            </a:rPr>
            <a:t>Occupation Specific Language and Workplace Communication Training</a:t>
          </a:r>
          <a:endParaRPr lang="en-US" sz="2400" b="1" kern="1200" dirty="0">
            <a:solidFill>
              <a:schemeClr val="bg1"/>
            </a:solidFill>
          </a:endParaRPr>
        </a:p>
      </dsp:txBody>
      <dsp:txXfrm>
        <a:off x="3286148" y="0"/>
        <a:ext cx="3286148" cy="1875247"/>
      </dsp:txXfrm>
    </dsp:sp>
    <dsp:sp modelId="{C2CCCD68-1C7D-4050-8872-BE2C7CCA6F8B}">
      <dsp:nvSpPr>
        <dsp:cNvPr id="0" name=""/>
        <dsp:cNvSpPr/>
      </dsp:nvSpPr>
      <dsp:spPr>
        <a:xfrm rot="10800000">
          <a:off x="0" y="2500330"/>
          <a:ext cx="3286148" cy="2500330"/>
        </a:xfrm>
        <a:prstGeom prst="round1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kern="1200" dirty="0" smtClean="0">
              <a:solidFill>
                <a:schemeClr val="bg1"/>
              </a:solidFill>
            </a:rPr>
            <a:t>Choice of Electives</a:t>
          </a:r>
          <a:endParaRPr lang="en-US" sz="2400" b="1" kern="1200" dirty="0">
            <a:solidFill>
              <a:schemeClr val="bg1"/>
            </a:solidFill>
          </a:endParaRPr>
        </a:p>
      </dsp:txBody>
      <dsp:txXfrm rot="10800000">
        <a:off x="0" y="3125412"/>
        <a:ext cx="3286148" cy="1875247"/>
      </dsp:txXfrm>
    </dsp:sp>
    <dsp:sp modelId="{59A74411-F131-4885-B705-07DD1EF5512F}">
      <dsp:nvSpPr>
        <dsp:cNvPr id="0" name=""/>
        <dsp:cNvSpPr/>
      </dsp:nvSpPr>
      <dsp:spPr>
        <a:xfrm rot="5400000">
          <a:off x="3679057" y="2107421"/>
          <a:ext cx="2500330" cy="3286148"/>
        </a:xfrm>
        <a:prstGeom prst="round1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kern="1200" dirty="0" smtClean="0">
              <a:solidFill>
                <a:schemeClr val="bg1"/>
              </a:solidFill>
            </a:rPr>
            <a:t>Supervised Clinical Placements</a:t>
          </a:r>
          <a:endParaRPr lang="en-US" sz="2400" b="1" kern="1200" dirty="0">
            <a:solidFill>
              <a:schemeClr val="bg1"/>
            </a:solidFill>
          </a:endParaRPr>
        </a:p>
      </dsp:txBody>
      <dsp:txXfrm rot="5400000">
        <a:off x="3991598" y="2419962"/>
        <a:ext cx="1875247" cy="3286148"/>
      </dsp:txXfrm>
    </dsp:sp>
    <dsp:sp modelId="{CE7FC782-03AD-47D0-889B-E53E7AF21B56}">
      <dsp:nvSpPr>
        <dsp:cNvPr id="0" name=""/>
        <dsp:cNvSpPr/>
      </dsp:nvSpPr>
      <dsp:spPr>
        <a:xfrm>
          <a:off x="2300303" y="1875247"/>
          <a:ext cx="1971688" cy="1250165"/>
        </a:xfrm>
        <a:prstGeom prst="roundRect">
          <a:avLst/>
        </a:prstGeom>
        <a:gradFill rotWithShape="0">
          <a:gsLst>
            <a:gs pos="0">
              <a:schemeClr val="bg1">
                <a:lumMod val="65000"/>
              </a:schemeClr>
            </a:gs>
            <a:gs pos="80000">
              <a:schemeClr val="bg1">
                <a:lumMod val="65000"/>
              </a:schemeClr>
            </a:gs>
            <a:gs pos="100000">
              <a:schemeClr val="bg1">
                <a:lumMod val="8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b="1" kern="1200" dirty="0" smtClean="0">
              <a:solidFill>
                <a:schemeClr val="bg1"/>
              </a:solidFill>
            </a:rPr>
            <a:t>Bridge Training</a:t>
          </a:r>
          <a:endParaRPr lang="en-US" sz="2800" b="1" kern="1200" dirty="0">
            <a:solidFill>
              <a:schemeClr val="bg1"/>
            </a:solidFill>
          </a:endParaRPr>
        </a:p>
      </dsp:txBody>
      <dsp:txXfrm>
        <a:off x="2300303" y="1875247"/>
        <a:ext cx="1971688" cy="1250165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B294E69B-8B65-4C51-B271-3BDC92C54987}">
      <dsp:nvSpPr>
        <dsp:cNvPr id="0" name=""/>
        <dsp:cNvSpPr/>
      </dsp:nvSpPr>
      <dsp:spPr>
        <a:xfrm>
          <a:off x="1563330" y="773080"/>
          <a:ext cx="4936877" cy="4936877"/>
        </a:xfrm>
        <a:prstGeom prst="blockArc">
          <a:avLst>
            <a:gd name="adj1" fmla="val 11880000"/>
            <a:gd name="adj2" fmla="val 16200000"/>
            <a:gd name="adj3" fmla="val 4644"/>
          </a:avLst>
        </a:prstGeom>
        <a:gradFill rotWithShape="0">
          <a:gsLst>
            <a:gs pos="0">
              <a:schemeClr val="accent4">
                <a:hueOff val="-4464770"/>
                <a:satOff val="26899"/>
                <a:lumOff val="2156"/>
                <a:alphaOff val="0"/>
                <a:shade val="51000"/>
                <a:satMod val="130000"/>
              </a:schemeClr>
            </a:gs>
            <a:gs pos="80000">
              <a:schemeClr val="accent4">
                <a:hueOff val="-4464770"/>
                <a:satOff val="26899"/>
                <a:lumOff val="2156"/>
                <a:alphaOff val="0"/>
                <a:shade val="93000"/>
                <a:satMod val="130000"/>
              </a:schemeClr>
            </a:gs>
            <a:gs pos="100000">
              <a:schemeClr val="accent4">
                <a:hueOff val="-4464770"/>
                <a:satOff val="26899"/>
                <a:lumOff val="215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7E8F5CD5-2A03-4F00-A6B5-68327D392C01}">
      <dsp:nvSpPr>
        <dsp:cNvPr id="0" name=""/>
        <dsp:cNvSpPr/>
      </dsp:nvSpPr>
      <dsp:spPr>
        <a:xfrm>
          <a:off x="1603012" y="637573"/>
          <a:ext cx="4936877" cy="4936877"/>
        </a:xfrm>
        <a:prstGeom prst="blockArc">
          <a:avLst>
            <a:gd name="adj1" fmla="val 7625084"/>
            <a:gd name="adj2" fmla="val 11678653"/>
            <a:gd name="adj3" fmla="val 4644"/>
          </a:avLst>
        </a:prstGeom>
        <a:gradFill rotWithShape="0">
          <a:gsLst>
            <a:gs pos="0">
              <a:schemeClr val="accent4">
                <a:hueOff val="-3348577"/>
                <a:satOff val="20174"/>
                <a:lumOff val="1617"/>
                <a:alphaOff val="0"/>
                <a:shade val="51000"/>
                <a:satMod val="130000"/>
              </a:schemeClr>
            </a:gs>
            <a:gs pos="80000">
              <a:schemeClr val="accent4">
                <a:hueOff val="-3348577"/>
                <a:satOff val="20174"/>
                <a:lumOff val="1617"/>
                <a:alphaOff val="0"/>
                <a:shade val="93000"/>
                <a:satMod val="130000"/>
              </a:schemeClr>
            </a:gs>
            <a:gs pos="100000">
              <a:schemeClr val="accent4">
                <a:hueOff val="-3348577"/>
                <a:satOff val="20174"/>
                <a:lumOff val="1617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0B52176B-7794-406E-B61F-BDFD89FF563E}">
      <dsp:nvSpPr>
        <dsp:cNvPr id="0" name=""/>
        <dsp:cNvSpPr/>
      </dsp:nvSpPr>
      <dsp:spPr>
        <a:xfrm>
          <a:off x="1578315" y="619152"/>
          <a:ext cx="4936877" cy="4936877"/>
        </a:xfrm>
        <a:prstGeom prst="blockArc">
          <a:avLst>
            <a:gd name="adj1" fmla="val 3247331"/>
            <a:gd name="adj2" fmla="val 7581155"/>
            <a:gd name="adj3" fmla="val 4644"/>
          </a:avLst>
        </a:prstGeom>
        <a:gradFill rotWithShape="0">
          <a:gsLst>
            <a:gs pos="0">
              <a:schemeClr val="accent4">
                <a:hueOff val="-2232385"/>
                <a:satOff val="13449"/>
                <a:lumOff val="1078"/>
                <a:alphaOff val="0"/>
                <a:shade val="51000"/>
                <a:satMod val="130000"/>
              </a:schemeClr>
            </a:gs>
            <a:gs pos="80000">
              <a:schemeClr val="accent4">
                <a:hueOff val="-2232385"/>
                <a:satOff val="13449"/>
                <a:lumOff val="1078"/>
                <a:alphaOff val="0"/>
                <a:shade val="93000"/>
                <a:satMod val="130000"/>
              </a:schemeClr>
            </a:gs>
            <a:gs pos="100000">
              <a:schemeClr val="accent4">
                <a:hueOff val="-2232385"/>
                <a:satOff val="13449"/>
                <a:lumOff val="107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F063537D-A405-4A44-963C-29F186A5AC3B}">
      <dsp:nvSpPr>
        <dsp:cNvPr id="0" name=""/>
        <dsp:cNvSpPr/>
      </dsp:nvSpPr>
      <dsp:spPr>
        <a:xfrm>
          <a:off x="1528572" y="656113"/>
          <a:ext cx="4936877" cy="4936877"/>
        </a:xfrm>
        <a:prstGeom prst="blockArc">
          <a:avLst>
            <a:gd name="adj1" fmla="val 20693996"/>
            <a:gd name="adj2" fmla="val 3158970"/>
            <a:gd name="adj3" fmla="val 4644"/>
          </a:avLst>
        </a:prstGeom>
        <a:gradFill rotWithShape="0">
          <a:gsLst>
            <a:gs pos="0">
              <a:schemeClr val="accent4">
                <a:hueOff val="-1116192"/>
                <a:satOff val="6725"/>
                <a:lumOff val="539"/>
                <a:alphaOff val="0"/>
                <a:shade val="51000"/>
                <a:satMod val="130000"/>
              </a:schemeClr>
            </a:gs>
            <a:gs pos="80000">
              <a:schemeClr val="accent4">
                <a:hueOff val="-1116192"/>
                <a:satOff val="6725"/>
                <a:lumOff val="539"/>
                <a:alphaOff val="0"/>
                <a:shade val="93000"/>
                <a:satMod val="130000"/>
              </a:schemeClr>
            </a:gs>
            <a:gs pos="100000">
              <a:schemeClr val="accent4">
                <a:hueOff val="-1116192"/>
                <a:satOff val="6725"/>
                <a:lumOff val="539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8228FF21-17F5-4FE6-8274-4BE6E55F78CA}">
      <dsp:nvSpPr>
        <dsp:cNvPr id="0" name=""/>
        <dsp:cNvSpPr/>
      </dsp:nvSpPr>
      <dsp:spPr>
        <a:xfrm>
          <a:off x="1563330" y="773080"/>
          <a:ext cx="4936877" cy="4936877"/>
        </a:xfrm>
        <a:prstGeom prst="blockArc">
          <a:avLst>
            <a:gd name="adj1" fmla="val 16200000"/>
            <a:gd name="adj2" fmla="val 20520000"/>
            <a:gd name="adj3" fmla="val 4644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A9662EB9-60EA-4C16-9ED6-E5ABAA1322BC}">
      <dsp:nvSpPr>
        <dsp:cNvPr id="0" name=""/>
        <dsp:cNvSpPr/>
      </dsp:nvSpPr>
      <dsp:spPr>
        <a:xfrm>
          <a:off x="2825146" y="2104354"/>
          <a:ext cx="2413246" cy="2274330"/>
        </a:xfrm>
        <a:prstGeom prst="ellipse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b="1" kern="1200" smtClean="0"/>
            <a:t>Bridge Training </a:t>
          </a:r>
          <a:endParaRPr lang="en-US" sz="3200" b="1" kern="1200"/>
        </a:p>
      </dsp:txBody>
      <dsp:txXfrm>
        <a:off x="2825146" y="2104354"/>
        <a:ext cx="2413246" cy="2274330"/>
      </dsp:txXfrm>
    </dsp:sp>
    <dsp:sp modelId="{D5A15665-17B6-49E8-92B9-7099824338D8}">
      <dsp:nvSpPr>
        <dsp:cNvPr id="0" name=""/>
        <dsp:cNvSpPr/>
      </dsp:nvSpPr>
      <dsp:spPr>
        <a:xfrm>
          <a:off x="2837737" y="-167937"/>
          <a:ext cx="2388063" cy="1996662"/>
        </a:xfrm>
        <a:prstGeom prst="ellipse">
          <a:avLst/>
        </a:prstGeom>
        <a:solidFill>
          <a:schemeClr val="accent4">
            <a:lumMod val="40000"/>
            <a:lumOff val="60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smtClean="0">
              <a:solidFill>
                <a:schemeClr val="tx1"/>
              </a:solidFill>
            </a:rPr>
            <a:t>Mental Health Instruction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smtClean="0">
              <a:solidFill>
                <a:schemeClr val="tx1"/>
              </a:solidFill>
            </a:rPr>
            <a:t>160 hours </a:t>
          </a:r>
          <a:endParaRPr lang="en-US" sz="2000" kern="1200">
            <a:solidFill>
              <a:schemeClr val="tx1"/>
            </a:solidFill>
          </a:endParaRPr>
        </a:p>
      </dsp:txBody>
      <dsp:txXfrm>
        <a:off x="2837737" y="-167937"/>
        <a:ext cx="2388063" cy="1996662"/>
      </dsp:txXfrm>
    </dsp:sp>
    <dsp:sp modelId="{B64E0E6B-77E2-4699-B495-8B12EF34308C}">
      <dsp:nvSpPr>
        <dsp:cNvPr id="0" name=""/>
        <dsp:cNvSpPr/>
      </dsp:nvSpPr>
      <dsp:spPr>
        <a:xfrm>
          <a:off x="5069800" y="1442643"/>
          <a:ext cx="2510171" cy="2107594"/>
        </a:xfrm>
        <a:prstGeom prst="ellipse">
          <a:avLst/>
        </a:prstGeom>
        <a:solidFill>
          <a:srgbClr val="FFFF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smtClean="0">
              <a:solidFill>
                <a:schemeClr val="tx1"/>
              </a:solidFill>
            </a:rPr>
            <a:t>Occupation Specific Communication  Training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smtClean="0">
              <a:solidFill>
                <a:schemeClr val="tx1"/>
              </a:solidFill>
            </a:rPr>
            <a:t>200 hours </a:t>
          </a:r>
          <a:endParaRPr lang="en-US" sz="2000" kern="1200">
            <a:solidFill>
              <a:schemeClr val="tx1"/>
            </a:solidFill>
          </a:endParaRPr>
        </a:p>
      </dsp:txBody>
      <dsp:txXfrm>
        <a:off x="5069800" y="1442643"/>
        <a:ext cx="2510171" cy="2107594"/>
      </dsp:txXfrm>
    </dsp:sp>
    <dsp:sp modelId="{DDDFE6EF-7819-40FC-846A-FDB502042534}">
      <dsp:nvSpPr>
        <dsp:cNvPr id="0" name=""/>
        <dsp:cNvSpPr/>
      </dsp:nvSpPr>
      <dsp:spPr>
        <a:xfrm>
          <a:off x="4314850" y="4129104"/>
          <a:ext cx="2289930" cy="1824292"/>
        </a:xfrm>
        <a:prstGeom prst="ellipse">
          <a:avLst/>
        </a:prstGeom>
        <a:solidFill>
          <a:srgbClr val="92D050"/>
        </a:solidFill>
        <a:ln>
          <a:solidFill>
            <a:srgbClr val="92D050"/>
          </a:solidFill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smtClean="0">
              <a:solidFill>
                <a:schemeClr val="tx1"/>
              </a:solidFill>
            </a:rPr>
            <a:t>Supervised Clinical T</a:t>
          </a:r>
          <a:r>
            <a:rPr lang="en-US" sz="1800" b="1" kern="1200" smtClean="0">
              <a:solidFill>
                <a:schemeClr val="tx1"/>
              </a:solidFill>
            </a:rPr>
            <a:t>raining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smtClean="0">
              <a:solidFill>
                <a:schemeClr val="tx1"/>
              </a:solidFill>
            </a:rPr>
            <a:t>450 hours</a:t>
          </a:r>
          <a:endParaRPr lang="en-US" sz="1900" kern="1200">
            <a:solidFill>
              <a:schemeClr val="tx1"/>
            </a:solidFill>
          </a:endParaRPr>
        </a:p>
      </dsp:txBody>
      <dsp:txXfrm>
        <a:off x="4314850" y="4129104"/>
        <a:ext cx="2289930" cy="1824292"/>
      </dsp:txXfrm>
    </dsp:sp>
    <dsp:sp modelId="{247144F8-85B6-46BC-B6D4-FEEA2C3B90A4}">
      <dsp:nvSpPr>
        <dsp:cNvPr id="0" name=""/>
        <dsp:cNvSpPr/>
      </dsp:nvSpPr>
      <dsp:spPr>
        <a:xfrm>
          <a:off x="1495457" y="4052906"/>
          <a:ext cx="2244191" cy="1953135"/>
        </a:xfrm>
        <a:prstGeom prst="ellipse">
          <a:avLst/>
        </a:prstGeom>
        <a:solidFill>
          <a:schemeClr val="accent6">
            <a:lumMod val="60000"/>
            <a:lumOff val="40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smtClean="0">
              <a:solidFill>
                <a:schemeClr val="tx1"/>
              </a:solidFill>
            </a:rPr>
            <a:t>Certificate Program 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smtClean="0">
              <a:solidFill>
                <a:schemeClr val="tx1"/>
              </a:solidFill>
            </a:rPr>
            <a:t>66 - 72 hours </a:t>
          </a:r>
          <a:endParaRPr lang="en-US" sz="2000" kern="1200">
            <a:solidFill>
              <a:schemeClr val="tx1"/>
            </a:solidFill>
          </a:endParaRPr>
        </a:p>
      </dsp:txBody>
      <dsp:txXfrm>
        <a:off x="1495457" y="4052906"/>
        <a:ext cx="2244191" cy="1953135"/>
      </dsp:txXfrm>
    </dsp:sp>
    <dsp:sp modelId="{B65581A9-C36E-47EE-921E-AFA089CE7AF3}">
      <dsp:nvSpPr>
        <dsp:cNvPr id="0" name=""/>
        <dsp:cNvSpPr/>
      </dsp:nvSpPr>
      <dsp:spPr>
        <a:xfrm>
          <a:off x="492521" y="1434882"/>
          <a:ext cx="2492261" cy="2123117"/>
        </a:xfrm>
        <a:prstGeom prst="ellipse">
          <a:avLst/>
        </a:prstGeom>
        <a:gradFill rotWithShape="0">
          <a:gsLst>
            <a:gs pos="0">
              <a:schemeClr val="accent4">
                <a:hueOff val="-4464770"/>
                <a:satOff val="26899"/>
                <a:lumOff val="2156"/>
                <a:alphaOff val="0"/>
                <a:shade val="51000"/>
                <a:satMod val="130000"/>
              </a:schemeClr>
            </a:gs>
            <a:gs pos="80000">
              <a:schemeClr val="accent4">
                <a:hueOff val="-4464770"/>
                <a:satOff val="26899"/>
                <a:lumOff val="2156"/>
                <a:alphaOff val="0"/>
                <a:shade val="93000"/>
                <a:satMod val="130000"/>
              </a:schemeClr>
            </a:gs>
            <a:gs pos="100000">
              <a:schemeClr val="accent4">
                <a:hueOff val="-4464770"/>
                <a:satOff val="26899"/>
                <a:lumOff val="215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smtClean="0">
              <a:solidFill>
                <a:schemeClr val="tx1"/>
              </a:solidFill>
            </a:rPr>
            <a:t>Full-time Program: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smtClean="0">
              <a:solidFill>
                <a:schemeClr val="tx1"/>
              </a:solidFill>
            </a:rPr>
            <a:t>10 months</a:t>
          </a:r>
          <a:endParaRPr lang="en-US" sz="2000" b="1" kern="1200">
            <a:solidFill>
              <a:schemeClr val="tx1"/>
            </a:solidFill>
          </a:endParaRPr>
        </a:p>
      </dsp:txBody>
      <dsp:txXfrm>
        <a:off x="492521" y="1434882"/>
        <a:ext cx="2492261" cy="212311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matrix1">
  <dgm:title val=""/>
  <dgm:desc val=""/>
  <dgm:catLst>
    <dgm:cat type="matrix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clrData>
  <dgm:layoutNode name="diagram">
    <dgm:varLst>
      <dgm:chMax val="1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ctrX" for="ch" forName="matrix" refType="w" fact="0.5"/>
      <dgm:constr type="ctrY" for="ch" forName="matrix" refType="h" fact="0.5"/>
      <dgm:constr type="w" for="ch" forName="matrix" refType="w"/>
      <dgm:constr type="h" for="ch" forName="matrix" refType="h"/>
      <dgm:constr type="ctrX" for="ch" forName="centerTile" refType="w" fact="0.5"/>
      <dgm:constr type="ctrY" for="ch" forName="centerTile" refType="h" fact="0.5"/>
      <dgm:constr type="w" for="ch" forName="centerTile" refType="w" fact="0.3"/>
      <dgm:constr type="h" for="ch" forName="centerTile" refType="h" fact="0.25"/>
      <dgm:constr type="primFontSz" for="des" ptType="node" op="equ" val="65"/>
    </dgm:constrLst>
    <dgm:ruleLst/>
    <dgm:choose name="Name0">
      <dgm:if name="Name1" axis="ch" ptType="node" func="cnt" op="gte" val="1">
        <dgm:layoutNode name="matrix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tile1"/>
            <dgm:constr type="t" for="ch" forName="tile1"/>
            <dgm:constr type="r" for="ch" forName="tile1" refType="w" fact="0.5"/>
            <dgm:constr type="b" for="ch" forName="tile1" refType="h" fact="0.5"/>
            <dgm:constr type="l" for="ch" forName="tile1text" refType="l" refFor="ch" refForName="tile1"/>
            <dgm:constr type="t" for="ch" forName="tile1text" refType="t" refFor="ch" refForName="tile1"/>
            <dgm:constr type="w" for="ch" forName="tile1text" refType="w" refFor="ch" refForName="tile1"/>
            <dgm:constr type="h" for="ch" forName="tile1text" refType="h" refFor="ch" refForName="tile1" fact="0.75"/>
            <dgm:constr type="r" for="ch" forName="tile2" refType="w"/>
            <dgm:constr type="t" for="ch" forName="tile2"/>
            <dgm:constr type="l" for="ch" forName="tile2" refType="w" fact="0.5"/>
            <dgm:constr type="b" for="ch" forName="tile2" refType="h" fact="0.5"/>
            <dgm:constr type="r" for="ch" forName="tile2text" refType="r" refFor="ch" refForName="tile2"/>
            <dgm:constr type="t" for="ch" forName="tile2text" refType="t" refFor="ch" refForName="tile2"/>
            <dgm:constr type="w" for="ch" forName="tile2text" refType="w" refFor="ch" refForName="tile2"/>
            <dgm:constr type="h" for="ch" forName="tile2text" refType="h" refFor="ch" refForName="tile2" fact="0.75"/>
            <dgm:constr type="l" for="ch" forName="tile3"/>
            <dgm:constr type="b" for="ch" forName="tile3" refType="h"/>
            <dgm:constr type="r" for="ch" forName="tile3" refType="w" fact="0.5"/>
            <dgm:constr type="t" for="ch" forName="tile3" refType="h" fact="0.5"/>
            <dgm:constr type="l" for="ch" forName="tile3text" refType="l" refFor="ch" refForName="tile3"/>
            <dgm:constr type="b" for="ch" forName="tile3text" refType="b" refFor="ch" refForName="tile3"/>
            <dgm:constr type="w" for="ch" forName="tile3text" refType="w" refFor="ch" refForName="tile3"/>
            <dgm:constr type="h" for="ch" forName="tile3text" refType="h" refFor="ch" refForName="tile3" fact="0.75"/>
            <dgm:constr type="r" for="ch" forName="tile4" refType="w"/>
            <dgm:constr type="b" for="ch" forName="tile4" refType="h"/>
            <dgm:constr type="l" for="ch" forName="tile4" refType="w" fact="0.5"/>
            <dgm:constr type="t" for="ch" forName="tile4" refType="h" fact="0.5"/>
            <dgm:constr type="r" for="ch" forName="tile4text" refType="r" refFor="ch" refForName="tile4"/>
            <dgm:constr type="b" for="ch" forName="tile4text" refType="b" refFor="ch" refForName="tile4"/>
            <dgm:constr type="w" for="ch" forName="tile4text" refType="w" refFor="ch" refForName="tile4"/>
            <dgm:constr type="h" for="ch" forName="tile4text" refType="h" refFor="ch" refForName="tile4" fact="0.75"/>
          </dgm:constrLst>
          <dgm:ruleLst/>
          <dgm:layoutNode name="tile1" styleLbl="node1">
            <dgm:alg type="sp"/>
            <dgm:shape xmlns:r="http://schemas.openxmlformats.org/officeDocument/2006/relationships" rot="270" type="round1Rect" r:blip="">
              <dgm:adjLst/>
            </dgm:shape>
            <dgm:choose name="Name2">
              <dgm:if name="Name3" func="var" arg="dir" op="equ" val="norm">
                <dgm:presOf axis="ch ch desOrSelf" ptType="node node node" st="1 1 1" cnt="1 1 0"/>
              </dgm:if>
              <dgm:else name="Name4">
                <dgm:presOf axis="ch ch desOrSelf" ptType="node node node" st="1 2 1" cnt="1 1 0"/>
              </dgm:else>
            </dgm:choose>
            <dgm:constrLst/>
            <dgm:ruleLst/>
          </dgm:layoutNode>
          <dgm:layoutNode name="tile1text" styleLbl="node1">
            <dgm:varLst>
              <dgm:chMax val="0"/>
              <dgm:chPref val="0"/>
              <dgm:bulletEnabled val="1"/>
            </dgm:varLst>
            <dgm:choose name="Name5">
              <dgm:if name="Name6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7">
                <dgm:alg type="tx"/>
              </dgm:else>
            </dgm:choose>
            <dgm:shape xmlns:r="http://schemas.openxmlformats.org/officeDocument/2006/relationships" rot="270" type="rect" r:blip="" hideGeom="1">
              <dgm:adjLst>
                <dgm:adj idx="1" val="0.2"/>
              </dgm:adjLst>
            </dgm:shape>
            <dgm:choose name="Name8">
              <dgm:if name="Name9" func="var" arg="dir" op="equ" val="norm">
                <dgm:presOf axis="ch ch desOrSelf" ptType="node node node" st="1 1 1" cnt="1 1 0"/>
              </dgm:if>
              <dgm:else name="Name10">
                <dgm:presOf axis="ch ch desOrSelf" ptType="node node node" st="1 2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2" styleLbl="node1">
            <dgm:alg type="sp"/>
            <dgm:shape xmlns:r="http://schemas.openxmlformats.org/officeDocument/2006/relationships" type="round1Rect" r:blip="">
              <dgm:adjLst/>
            </dgm:shape>
            <dgm:choose name="Name11">
              <dgm:if name="Name12" func="var" arg="dir" op="equ" val="norm">
                <dgm:presOf axis="ch ch desOrSelf" ptType="node node node" st="1 2 1" cnt="1 1 0"/>
              </dgm:if>
              <dgm:else name="Name13">
                <dgm:presOf axis="ch ch desOrSelf" ptType="node node node" st="1 1 1" cnt="1 1 0"/>
              </dgm:else>
            </dgm:choose>
            <dgm:constrLst/>
            <dgm:ruleLst/>
          </dgm:layoutNode>
          <dgm:layoutNode name="tile2text" styleLbl="node1">
            <dgm:varLst>
              <dgm:chMax val="0"/>
              <dgm:chPref val="0"/>
              <dgm:bulletEnabled val="1"/>
            </dgm:varLst>
            <dgm:choose name="Name14">
              <dgm:if name="Name15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16">
                <dgm:alg type="tx"/>
              </dgm:else>
            </dgm:choose>
            <dgm:shape xmlns:r="http://schemas.openxmlformats.org/officeDocument/2006/relationships" type="rect" r:blip="" hideGeom="1">
              <dgm:adjLst/>
            </dgm:shape>
            <dgm:choose name="Name17">
              <dgm:if name="Name18" func="var" arg="dir" op="equ" val="norm">
                <dgm:presOf axis="ch ch desOrSelf" ptType="node node node" st="1 2 1" cnt="1 1 0"/>
              </dgm:if>
              <dgm:else name="Name19">
                <dgm:presOf axis="ch ch desOrSelf" ptType="node node node" st="1 1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3" styleLbl="node1">
            <dgm:alg type="sp"/>
            <dgm:shape xmlns:r="http://schemas.openxmlformats.org/officeDocument/2006/relationships" rot="180" type="round1Rect" r:blip="">
              <dgm:adjLst/>
            </dgm:shape>
            <dgm:choose name="Name20">
              <dgm:if name="Name21" func="var" arg="dir" op="equ" val="norm">
                <dgm:presOf axis="ch ch desOrSelf" ptType="node node node" st="1 3 1" cnt="1 1 0"/>
              </dgm:if>
              <dgm:else name="Name22">
                <dgm:presOf axis="ch ch desOrSelf" ptType="node node node" st="1 4 1" cnt="1 1 0"/>
              </dgm:else>
            </dgm:choose>
            <dgm:constrLst/>
            <dgm:ruleLst/>
          </dgm:layoutNode>
          <dgm:layoutNode name="tile3text" styleLbl="node1">
            <dgm:varLst>
              <dgm:chMax val="0"/>
              <dgm:chPref val="0"/>
              <dgm:bulletEnabled val="1"/>
            </dgm:varLst>
            <dgm:choose name="Name23">
              <dgm:if name="Name24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25">
                <dgm:alg type="tx"/>
              </dgm:else>
            </dgm:choose>
            <dgm:shape xmlns:r="http://schemas.openxmlformats.org/officeDocument/2006/relationships" rot="180" type="rect" r:blip="" hideGeom="1">
              <dgm:adjLst/>
            </dgm:shape>
            <dgm:choose name="Name26">
              <dgm:if name="Name27" func="var" arg="dir" op="equ" val="norm">
                <dgm:presOf axis="ch ch desOrSelf" ptType="node node node" st="1 3 1" cnt="1 1 0"/>
              </dgm:if>
              <dgm:else name="Name28">
                <dgm:presOf axis="ch ch desOrSelf" ptType="node node node" st="1 4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4" styleLbl="node1">
            <dgm:alg type="sp"/>
            <dgm:shape xmlns:r="http://schemas.openxmlformats.org/officeDocument/2006/relationships" rot="90" type="round1Rect" r:blip="">
              <dgm:adjLst/>
            </dgm:shape>
            <dgm:choose name="Name29">
              <dgm:if name="Name30" func="var" arg="dir" op="equ" val="norm">
                <dgm:presOf axis="ch ch desOrSelf" ptType="node node node" st="1 4 1" cnt="1 1 0"/>
              </dgm:if>
              <dgm:else name="Name31">
                <dgm:presOf axis="ch ch desOrSelf" ptType="node node node" st="1 3 1" cnt="1 1 0"/>
              </dgm:else>
            </dgm:choose>
            <dgm:constrLst/>
            <dgm:ruleLst/>
          </dgm:layoutNode>
          <dgm:layoutNode name="tile4text" styleLbl="node1">
            <dgm:varLst>
              <dgm:chMax val="0"/>
              <dgm:chPref val="0"/>
              <dgm:bulletEnabled val="1"/>
            </dgm:varLst>
            <dgm:choose name="Name32">
              <dgm:if name="Name33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34">
                <dgm:alg type="tx"/>
              </dgm:else>
            </dgm:choose>
            <dgm:shape xmlns:r="http://schemas.openxmlformats.org/officeDocument/2006/relationships" rot="90" type="rect" r:blip="" hideGeom="1">
              <dgm:adjLst/>
            </dgm:shape>
            <dgm:choose name="Name35">
              <dgm:if name="Name36" func="var" arg="dir" op="equ" val="norm">
                <dgm:presOf axis="ch ch desOrSelf" ptType="node node node" st="1 4 1" cnt="1 1 0"/>
              </dgm:if>
              <dgm:else name="Name37">
                <dgm:presOf axis="ch ch desOrSelf" ptType="node node node" st="1 3 1" cnt="1 1 0"/>
              </dgm:else>
            </dgm:choose>
            <dgm:constrLst/>
            <dgm:ruleLst>
              <dgm:rule type="primFontSz" val="5" fact="NaN" max="NaN"/>
            </dgm:ruleLst>
          </dgm:layoutNode>
        </dgm:layoutNode>
        <dgm:layoutNode name="centerTile" styleLbl="fgShp">
          <dgm:varLst>
            <dgm:chMax val="0"/>
            <dgm:chPref val="0"/>
          </dgm:varLst>
          <dgm:alg type="tx"/>
          <dgm:shape xmlns:r="http://schemas.openxmlformats.org/officeDocument/2006/relationships" type="roundRect" r:blip="">
            <dgm:adjLst/>
          </dgm:shape>
          <dgm:presOf axis="ch" ptType="node" cnt="1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8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C2AAB3F-7982-491B-B9E6-1803C67B9C82}" type="datetimeFigureOut">
              <a:rPr lang="en-US" smtClean="0"/>
              <a:pPr/>
              <a:t>11/16/2012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E18009A-6E7C-46DD-BA18-1C7A07B9E8A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57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62BACB3-66E4-45EB-BD5B-6B5105995B24}" type="slidenum">
              <a:rPr lang="en-US" smtClean="0"/>
              <a:pPr>
                <a:defRPr/>
              </a:pPr>
              <a:t>1</a:t>
            </a:fld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536575" y="503238"/>
            <a:ext cx="3140075" cy="2354262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 dirty="0" err="1" smtClean="0"/>
              <a:t>SmartArt</a:t>
            </a:r>
            <a:r>
              <a:rPr lang="en-US" sz="1400" b="1" smtClean="0"/>
              <a:t> custom animation effects: expand and peek in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smtClean="0"/>
              <a:t>(Basic)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mtClean="0"/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mtClean="0"/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mtClean="0"/>
              <a:t>To reproduce the SmartArt effects on this slide, do the following:</a:t>
            </a:r>
          </a:p>
          <a:p>
            <a:pPr marL="228600" indent="-228600" eaLnBrk="1" fontAlgn="auto" hangingPunct="1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smtClean="0"/>
              <a:t>On the </a:t>
            </a:r>
            <a:r>
              <a:rPr lang="en-US" b="1" smtClean="0"/>
              <a:t>Home</a:t>
            </a:r>
            <a:r>
              <a:rPr lang="en-US" smtClean="0"/>
              <a:t> tab, in the </a:t>
            </a:r>
            <a:r>
              <a:rPr lang="en-US" b="1" smtClean="0"/>
              <a:t>Slides</a:t>
            </a:r>
            <a:r>
              <a:rPr lang="en-US" smtClean="0"/>
              <a:t> group, click </a:t>
            </a:r>
            <a:r>
              <a:rPr lang="en-US" b="1" smtClean="0"/>
              <a:t>Layout</a:t>
            </a:r>
            <a:r>
              <a:rPr lang="en-US" smtClean="0"/>
              <a:t>, and then click </a:t>
            </a:r>
            <a:r>
              <a:rPr lang="en-US" b="1" smtClean="0"/>
              <a:t>Blank</a:t>
            </a:r>
            <a:r>
              <a:rPr lang="en-US" smtClean="0"/>
              <a:t>. </a:t>
            </a:r>
          </a:p>
          <a:p>
            <a:pPr marL="228600" indent="-228600" eaLnBrk="1" fontAlgn="auto" hangingPunct="1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smtClean="0"/>
              <a:t>On the </a:t>
            </a:r>
            <a:r>
              <a:rPr lang="en-US" b="1" smtClean="0"/>
              <a:t>Insert tab</a:t>
            </a:r>
            <a:r>
              <a:rPr lang="en-US" smtClean="0"/>
              <a:t>, in the </a:t>
            </a:r>
            <a:r>
              <a:rPr lang="en-US" b="1" smtClean="0"/>
              <a:t>Illustrations</a:t>
            </a:r>
            <a:r>
              <a:rPr lang="en-US" smtClean="0"/>
              <a:t> group, click </a:t>
            </a:r>
            <a:r>
              <a:rPr lang="en-US" b="1" smtClean="0"/>
              <a:t>SmartArt</a:t>
            </a:r>
            <a:r>
              <a:rPr lang="en-US" smtClean="0"/>
              <a:t>. In the </a:t>
            </a:r>
            <a:r>
              <a:rPr lang="en-US" b="1" smtClean="0"/>
              <a:t>Choose a SmartArt Graphic</a:t>
            </a:r>
            <a:r>
              <a:rPr lang="en-US" smtClean="0"/>
              <a:t> dialog box, in the left pane, click </a:t>
            </a:r>
            <a:r>
              <a:rPr lang="en-US" b="1" smtClean="0"/>
              <a:t>Matrix</a:t>
            </a:r>
            <a:r>
              <a:rPr lang="en-US" smtClean="0"/>
              <a:t>. In the </a:t>
            </a:r>
            <a:r>
              <a:rPr lang="en-US" b="1" smtClean="0"/>
              <a:t>Matrix</a:t>
            </a:r>
            <a:r>
              <a:rPr lang="en-US" smtClean="0"/>
              <a:t> pane, click </a:t>
            </a:r>
            <a:r>
              <a:rPr lang="en-US" b="1" smtClean="0"/>
              <a:t>Titled Matrix </a:t>
            </a:r>
            <a:r>
              <a:rPr lang="en-US" smtClean="0"/>
              <a:t>(second option from the left), and then click </a:t>
            </a:r>
            <a:r>
              <a:rPr lang="en-US" b="1" smtClean="0"/>
              <a:t>OK </a:t>
            </a:r>
            <a:r>
              <a:rPr lang="en-US" smtClean="0"/>
              <a:t>to insert the graphic into the slide.</a:t>
            </a:r>
          </a:p>
          <a:p>
            <a:pPr marL="228600" indent="-228600" eaLnBrk="1" fontAlgn="auto" hangingPunct="1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smtClean="0"/>
              <a:t>Select the graphic, and then click one of the arrows on the left border. In the </a:t>
            </a:r>
            <a:r>
              <a:rPr lang="en-US" b="1" smtClean="0"/>
              <a:t>Type your text here </a:t>
            </a:r>
            <a:r>
              <a:rPr lang="en-US" smtClean="0"/>
              <a:t>dialog box, enter text.</a:t>
            </a:r>
          </a:p>
          <a:p>
            <a:pPr marL="228600" indent="-228600" eaLnBrk="1" fontAlgn="auto" hangingPunct="1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smtClean="0"/>
              <a:t>On the slide, select the graphic. Under</a:t>
            </a:r>
            <a:r>
              <a:rPr lang="en-US" b="1" smtClean="0"/>
              <a:t> SmartArt</a:t>
            </a:r>
            <a:r>
              <a:rPr lang="en-US" smtClean="0"/>
              <a:t> </a:t>
            </a:r>
            <a:r>
              <a:rPr lang="en-US" b="1" smtClean="0"/>
              <a:t>Tools</a:t>
            </a:r>
            <a:r>
              <a:rPr lang="en-US" smtClean="0"/>
              <a:t>, on the </a:t>
            </a:r>
            <a:r>
              <a:rPr lang="en-US" b="1" smtClean="0"/>
              <a:t>Design</a:t>
            </a:r>
            <a:r>
              <a:rPr lang="en-US" smtClean="0"/>
              <a:t> tab, in the </a:t>
            </a:r>
            <a:r>
              <a:rPr lang="en-US" b="1" smtClean="0"/>
              <a:t>SmartArt</a:t>
            </a:r>
            <a:r>
              <a:rPr lang="en-US" smtClean="0"/>
              <a:t> </a:t>
            </a:r>
            <a:r>
              <a:rPr lang="en-US" b="1" smtClean="0"/>
              <a:t>Styles</a:t>
            </a:r>
            <a:r>
              <a:rPr lang="en-US" smtClean="0"/>
              <a:t> group, do the following: </a:t>
            </a:r>
          </a:p>
          <a:p>
            <a:pPr marL="685800" lvl="1" indent="-228600" eaLnBrk="1" fontAlgn="auto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mtClean="0"/>
              <a:t>Click </a:t>
            </a:r>
            <a:r>
              <a:rPr lang="en-US" b="1" smtClean="0"/>
              <a:t>Change</a:t>
            </a:r>
            <a:r>
              <a:rPr lang="en-US" smtClean="0"/>
              <a:t> </a:t>
            </a:r>
            <a:r>
              <a:rPr lang="en-US" b="1" smtClean="0"/>
              <a:t>Colors</a:t>
            </a:r>
            <a:r>
              <a:rPr lang="en-US" smtClean="0"/>
              <a:t>, and then under </a:t>
            </a:r>
            <a:r>
              <a:rPr lang="en-US" b="1" smtClean="0"/>
              <a:t>Colorful</a:t>
            </a:r>
            <a:r>
              <a:rPr lang="en-US" smtClean="0"/>
              <a:t> click </a:t>
            </a:r>
            <a:r>
              <a:rPr lang="en-US" b="1" smtClean="0"/>
              <a:t>Colorful - Accent Colors </a:t>
            </a:r>
            <a:r>
              <a:rPr lang="en-US" smtClean="0"/>
              <a:t>(first option from the left).</a:t>
            </a:r>
          </a:p>
          <a:p>
            <a:pPr marL="685800" lvl="1" indent="-228600" eaLnBrk="1" fontAlgn="auto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mtClean="0"/>
              <a:t>Click </a:t>
            </a:r>
            <a:r>
              <a:rPr lang="en-US" b="1" smtClean="0"/>
              <a:t>More</a:t>
            </a:r>
            <a:r>
              <a:rPr lang="en-US" smtClean="0"/>
              <a:t>, and then under </a:t>
            </a:r>
            <a:r>
              <a:rPr lang="en-US" b="1" smtClean="0"/>
              <a:t>Best Match for Document</a:t>
            </a:r>
            <a:r>
              <a:rPr lang="en-US" smtClean="0"/>
              <a:t> click </a:t>
            </a:r>
            <a:r>
              <a:rPr lang="en-US" b="1" smtClean="0"/>
              <a:t>Moderate Effect </a:t>
            </a:r>
            <a:r>
              <a:rPr lang="en-US" smtClean="0"/>
              <a:t>(fourth option from the left).</a:t>
            </a:r>
          </a:p>
          <a:p>
            <a:pPr marL="228600" indent="-228600" eaLnBrk="1" fontAlgn="auto" hangingPunct="1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smtClean="0"/>
              <a:t>On the </a:t>
            </a:r>
            <a:r>
              <a:rPr lang="en-US" b="1" smtClean="0"/>
              <a:t>Home</a:t>
            </a:r>
            <a:r>
              <a:rPr lang="en-US" smtClean="0"/>
              <a:t> tab, in the </a:t>
            </a:r>
            <a:r>
              <a:rPr lang="en-US" b="1" smtClean="0"/>
              <a:t>Font</a:t>
            </a:r>
            <a:r>
              <a:rPr lang="en-US" smtClean="0"/>
              <a:t> group, select </a:t>
            </a:r>
            <a:r>
              <a:rPr lang="en-US" b="1" smtClean="0"/>
              <a:t>Calibri</a:t>
            </a:r>
            <a:r>
              <a:rPr lang="en-US" smtClean="0"/>
              <a:t> from the </a:t>
            </a:r>
            <a:r>
              <a:rPr lang="en-US" b="1" smtClean="0"/>
              <a:t>Font </a:t>
            </a:r>
            <a:r>
              <a:rPr lang="en-US" smtClean="0"/>
              <a:t>list, and then select </a:t>
            </a:r>
            <a:r>
              <a:rPr lang="en-US" b="1" smtClean="0"/>
              <a:t>24</a:t>
            </a:r>
            <a:r>
              <a:rPr lang="en-US" smtClean="0"/>
              <a:t> from the </a:t>
            </a:r>
            <a:r>
              <a:rPr lang="en-US" b="1" smtClean="0"/>
              <a:t>Font Size </a:t>
            </a:r>
            <a:r>
              <a:rPr lang="en-US" smtClean="0"/>
              <a:t>list.</a:t>
            </a:r>
            <a:endParaRPr lang="en-US" b="1" smtClean="0"/>
          </a:p>
          <a:p>
            <a:pPr marL="228600" indent="-228600" eaLnBrk="1" fontAlgn="auto" hangingPunct="1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smtClean="0"/>
              <a:t>On the slide, select the text in the center rounded rectangle of the graphic.</a:t>
            </a:r>
          </a:p>
          <a:p>
            <a:pPr marL="228600" indent="-228600" eaLnBrk="1" fontAlgn="auto" hangingPunct="1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smtClean="0"/>
              <a:t>On the </a:t>
            </a:r>
            <a:r>
              <a:rPr lang="en-US" b="1" smtClean="0"/>
              <a:t>Home</a:t>
            </a:r>
            <a:r>
              <a:rPr lang="en-US" smtClean="0"/>
              <a:t> tab, in the </a:t>
            </a:r>
            <a:r>
              <a:rPr lang="en-US" b="1" smtClean="0"/>
              <a:t>Font</a:t>
            </a:r>
            <a:r>
              <a:rPr lang="en-US" smtClean="0"/>
              <a:t> group, select </a:t>
            </a:r>
            <a:r>
              <a:rPr lang="en-US" b="1" smtClean="0"/>
              <a:t>28</a:t>
            </a:r>
            <a:r>
              <a:rPr lang="en-US" smtClean="0"/>
              <a:t> from the </a:t>
            </a:r>
            <a:r>
              <a:rPr lang="en-US" b="1" smtClean="0"/>
              <a:t>Font Size </a:t>
            </a:r>
            <a:r>
              <a:rPr lang="en-US" smtClean="0"/>
              <a:t>list, click the arrow next to </a:t>
            </a:r>
            <a:r>
              <a:rPr lang="en-US" b="1" smtClean="0"/>
              <a:t>Font Color</a:t>
            </a:r>
            <a:r>
              <a:rPr lang="en-US" smtClean="0"/>
              <a:t>,</a:t>
            </a:r>
            <a:r>
              <a:rPr lang="en-US" b="1" smtClean="0"/>
              <a:t> </a:t>
            </a:r>
            <a:r>
              <a:rPr lang="en-US" smtClean="0"/>
              <a:t>and then under </a:t>
            </a:r>
            <a:r>
              <a:rPr lang="en-US" b="1" smtClean="0"/>
              <a:t>Theme Colors </a:t>
            </a:r>
            <a:r>
              <a:rPr lang="en-US" smtClean="0"/>
              <a:t>click </a:t>
            </a:r>
            <a:r>
              <a:rPr lang="en-US" b="1" smtClean="0"/>
              <a:t>White, Background 1 </a:t>
            </a:r>
            <a:r>
              <a:rPr lang="en-US" smtClean="0"/>
              <a:t>(first row, first option from the left).</a:t>
            </a:r>
          </a:p>
          <a:p>
            <a:pPr marL="228600" indent="-228600" eaLnBrk="1" fontAlgn="auto" hangingPunct="1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smtClean="0"/>
              <a:t>Right-click the rounded rectangle in the center of the graphic, and then click </a:t>
            </a:r>
            <a:r>
              <a:rPr lang="en-US" b="1" smtClean="0"/>
              <a:t>Format Shape</a:t>
            </a:r>
            <a:r>
              <a:rPr lang="en-US" smtClean="0"/>
              <a:t>.</a:t>
            </a:r>
          </a:p>
          <a:p>
            <a:pPr marL="228600" indent="-228600" eaLnBrk="1" fontAlgn="auto" hangingPunct="1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smtClean="0"/>
              <a:t>In the </a:t>
            </a:r>
            <a:r>
              <a:rPr lang="en-US" b="1" smtClean="0"/>
              <a:t>Format Shape </a:t>
            </a:r>
            <a:r>
              <a:rPr lang="en-US" smtClean="0"/>
              <a:t>dialog box, in the left pane, click </a:t>
            </a:r>
            <a:r>
              <a:rPr lang="en-US" b="1" smtClean="0"/>
              <a:t>Fill</a:t>
            </a:r>
            <a:r>
              <a:rPr lang="en-US" smtClean="0"/>
              <a:t>, select </a:t>
            </a:r>
            <a:r>
              <a:rPr lang="en-US" b="1" smtClean="0"/>
              <a:t>Gradient fill</a:t>
            </a:r>
            <a:r>
              <a:rPr lang="en-US" smtClean="0"/>
              <a:t> in the </a:t>
            </a:r>
            <a:r>
              <a:rPr lang="en-US" b="1" smtClean="0"/>
              <a:t>Fill</a:t>
            </a:r>
            <a:r>
              <a:rPr lang="en-US" smtClean="0"/>
              <a:t> pane, and then do the following:</a:t>
            </a:r>
          </a:p>
          <a:p>
            <a:pPr marL="685800" lvl="1" indent="-228600" eaLnBrk="1" fontAlgn="auto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mtClean="0"/>
              <a:t>In the </a:t>
            </a:r>
            <a:r>
              <a:rPr lang="en-US" b="1" smtClean="0"/>
              <a:t>Type </a:t>
            </a:r>
            <a:r>
              <a:rPr lang="en-US" smtClean="0"/>
              <a:t>list, select </a:t>
            </a:r>
            <a:r>
              <a:rPr lang="en-US" b="1" smtClean="0"/>
              <a:t>Linear</a:t>
            </a:r>
            <a:r>
              <a:rPr lang="en-US" smtClean="0"/>
              <a:t>.</a:t>
            </a:r>
          </a:p>
          <a:p>
            <a:pPr marL="685800" lvl="1" indent="-228600" eaLnBrk="1" fontAlgn="auto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mtClean="0"/>
              <a:t>Click the button next to </a:t>
            </a:r>
            <a:r>
              <a:rPr lang="en-US" b="1" smtClean="0"/>
              <a:t>Direction</a:t>
            </a:r>
            <a:r>
              <a:rPr lang="en-US" smtClean="0"/>
              <a:t>, and then click </a:t>
            </a:r>
            <a:r>
              <a:rPr lang="en-US" b="1" smtClean="0"/>
              <a:t>Linear Up </a:t>
            </a:r>
            <a:r>
              <a:rPr lang="en-US" smtClean="0"/>
              <a:t>(second row, second option from the left).</a:t>
            </a:r>
          </a:p>
          <a:p>
            <a:pPr marL="685800" lvl="1" indent="-228600" eaLnBrk="1" fontAlgn="auto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mtClean="0"/>
              <a:t>Under </a:t>
            </a:r>
            <a:r>
              <a:rPr lang="en-US" b="1" smtClean="0"/>
              <a:t>Gradient stops</a:t>
            </a:r>
            <a:r>
              <a:rPr lang="en-US" smtClean="0"/>
              <a:t>, click </a:t>
            </a:r>
            <a:r>
              <a:rPr lang="en-US" b="1" smtClean="0"/>
              <a:t>Add</a:t>
            </a:r>
            <a:r>
              <a:rPr lang="en-US" smtClean="0"/>
              <a:t> or </a:t>
            </a:r>
            <a:r>
              <a:rPr lang="en-US" b="1" smtClean="0"/>
              <a:t>Remove</a:t>
            </a:r>
            <a:r>
              <a:rPr lang="en-US" smtClean="0"/>
              <a:t> until three stops appear in the drop-down list.</a:t>
            </a:r>
          </a:p>
          <a:p>
            <a:pPr marL="228600" indent="-228600" eaLnBrk="1" fontAlgn="auto" hangingPunct="1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smtClean="0"/>
              <a:t>Also under </a:t>
            </a:r>
            <a:r>
              <a:rPr lang="en-US" b="1" smtClean="0"/>
              <a:t>Gradient stops</a:t>
            </a:r>
            <a:r>
              <a:rPr lang="en-US" smtClean="0"/>
              <a:t>, customize the gradient stops as follows:</a:t>
            </a:r>
          </a:p>
          <a:p>
            <a:pPr marL="685800" lvl="1" indent="-228600" eaLnBrk="1" fontAlgn="auto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mtClean="0"/>
              <a:t>Select </a:t>
            </a:r>
            <a:r>
              <a:rPr lang="en-US" b="1" smtClean="0"/>
              <a:t>Stop 1 </a:t>
            </a:r>
            <a:r>
              <a:rPr lang="en-US" smtClean="0"/>
              <a:t>from the list, and then do the following:</a:t>
            </a:r>
          </a:p>
          <a:p>
            <a:pPr marL="1143000" lvl="2" indent="-228600" eaLnBrk="1" fontAlgn="auto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mtClean="0"/>
              <a:t>In the </a:t>
            </a:r>
            <a:r>
              <a:rPr lang="en-US" b="1" smtClean="0"/>
              <a:t>Stop position </a:t>
            </a:r>
            <a:r>
              <a:rPr lang="en-US" smtClean="0"/>
              <a:t>box, enter </a:t>
            </a:r>
            <a:r>
              <a:rPr lang="en-US" b="1" smtClean="0"/>
              <a:t>0%</a:t>
            </a:r>
            <a:r>
              <a:rPr lang="en-US" smtClean="0"/>
              <a:t>.</a:t>
            </a:r>
          </a:p>
          <a:p>
            <a:pPr marL="1143000" lvl="2" indent="-228600" eaLnBrk="1" fontAlgn="auto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mtClean="0"/>
              <a:t>Click the button next to </a:t>
            </a:r>
            <a:r>
              <a:rPr lang="en-US" b="1" smtClean="0"/>
              <a:t>Color</a:t>
            </a:r>
            <a:r>
              <a:rPr lang="en-US" smtClean="0"/>
              <a:t>, and then under </a:t>
            </a:r>
            <a:r>
              <a:rPr lang="en-US" b="1" smtClean="0"/>
              <a:t>Theme Colors </a:t>
            </a:r>
            <a:r>
              <a:rPr lang="en-US" smtClean="0"/>
              <a:t>click </a:t>
            </a:r>
            <a:r>
              <a:rPr lang="en-US" b="1" smtClean="0"/>
              <a:t>White, Background 1, Darker 35% </a:t>
            </a:r>
            <a:r>
              <a:rPr lang="en-US" smtClean="0"/>
              <a:t>(fifth row, first option from the left).</a:t>
            </a:r>
          </a:p>
          <a:p>
            <a:pPr marL="685800" lvl="1" indent="-228600" eaLnBrk="1" fontAlgn="auto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mtClean="0"/>
              <a:t>Select </a:t>
            </a:r>
            <a:r>
              <a:rPr lang="en-US" b="1" smtClean="0"/>
              <a:t>Stop 2 </a:t>
            </a:r>
            <a:r>
              <a:rPr lang="en-US" smtClean="0"/>
              <a:t>from the list, and then do the following: </a:t>
            </a:r>
          </a:p>
          <a:p>
            <a:pPr marL="1143000" lvl="2" indent="-228600" eaLnBrk="1" fontAlgn="auto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mtClean="0"/>
              <a:t>In the </a:t>
            </a:r>
            <a:r>
              <a:rPr lang="en-US" b="1" smtClean="0"/>
              <a:t>Stop position </a:t>
            </a:r>
            <a:r>
              <a:rPr lang="en-US" smtClean="0"/>
              <a:t>box, enter </a:t>
            </a:r>
            <a:r>
              <a:rPr lang="en-US" b="1" smtClean="0"/>
              <a:t>80%</a:t>
            </a:r>
            <a:r>
              <a:rPr lang="en-US" smtClean="0"/>
              <a:t>.</a:t>
            </a:r>
          </a:p>
          <a:p>
            <a:pPr marL="1143000" lvl="2" indent="-228600" eaLnBrk="1" fontAlgn="auto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mtClean="0"/>
              <a:t>Click the button next to </a:t>
            </a:r>
            <a:r>
              <a:rPr lang="en-US" b="1" smtClean="0"/>
              <a:t>Color</a:t>
            </a:r>
            <a:r>
              <a:rPr lang="en-US" smtClean="0"/>
              <a:t>, and then under </a:t>
            </a:r>
            <a:r>
              <a:rPr lang="en-US" b="1" smtClean="0"/>
              <a:t>Theme Colors </a:t>
            </a:r>
            <a:r>
              <a:rPr lang="en-US" smtClean="0"/>
              <a:t>click </a:t>
            </a:r>
            <a:r>
              <a:rPr lang="en-US" b="1" smtClean="0"/>
              <a:t>White, Background 1, Darker 35% </a:t>
            </a:r>
            <a:r>
              <a:rPr lang="en-US" smtClean="0"/>
              <a:t>(fifth row, first option from the left).</a:t>
            </a:r>
            <a:endParaRPr lang="en-US" b="1" smtClean="0"/>
          </a:p>
          <a:p>
            <a:pPr marL="685800" lvl="1" indent="-228600" eaLnBrk="1" fontAlgn="auto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mtClean="0"/>
              <a:t>Select</a:t>
            </a:r>
            <a:r>
              <a:rPr lang="en-US" b="1" smtClean="0"/>
              <a:t> Stop 3 </a:t>
            </a:r>
            <a:r>
              <a:rPr lang="en-US" smtClean="0"/>
              <a:t>from the list, and then do the following:</a:t>
            </a:r>
          </a:p>
          <a:p>
            <a:pPr marL="1143000" lvl="2" indent="-228600" eaLnBrk="1" fontAlgn="auto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mtClean="0"/>
              <a:t>In the </a:t>
            </a:r>
            <a:r>
              <a:rPr lang="en-US" b="1" smtClean="0"/>
              <a:t>Stop position </a:t>
            </a:r>
            <a:r>
              <a:rPr lang="en-US" smtClean="0"/>
              <a:t>box, enter </a:t>
            </a:r>
            <a:r>
              <a:rPr lang="en-US" b="1" smtClean="0"/>
              <a:t>100%</a:t>
            </a:r>
            <a:r>
              <a:rPr lang="en-US" smtClean="0"/>
              <a:t>.</a:t>
            </a:r>
          </a:p>
          <a:p>
            <a:pPr marL="1143000" lvl="2" indent="-228600" eaLnBrk="1" fontAlgn="auto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mtClean="0"/>
              <a:t>Click the button next to </a:t>
            </a:r>
            <a:r>
              <a:rPr lang="en-US" b="1" smtClean="0"/>
              <a:t>Color</a:t>
            </a:r>
            <a:r>
              <a:rPr lang="en-US" smtClean="0"/>
              <a:t>, and then under </a:t>
            </a:r>
            <a:r>
              <a:rPr lang="en-US" b="1" smtClean="0"/>
              <a:t>Theme Colors </a:t>
            </a:r>
            <a:r>
              <a:rPr lang="en-US" smtClean="0"/>
              <a:t>click </a:t>
            </a:r>
            <a:r>
              <a:rPr lang="en-US" b="1" smtClean="0"/>
              <a:t>White, Background 1, Darker 15% </a:t>
            </a:r>
            <a:r>
              <a:rPr lang="en-US" smtClean="0"/>
              <a:t>(third row, first option from the left).</a:t>
            </a:r>
          </a:p>
          <a:p>
            <a:pPr marL="342900" indent="-342900" eaLnBrk="1" fontAlgn="auto" hangingPunct="1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endParaRPr lang="en-US" b="1" smtClean="0"/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mtClean="0"/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mtClean="0"/>
              <a:t>To reproduce the animation effects on this slide, do the following:</a:t>
            </a:r>
          </a:p>
          <a:p>
            <a:pPr marL="228600" indent="-228600" eaLnBrk="1" fontAlgn="auto" hangingPunct="1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smtClean="0"/>
              <a:t>On the </a:t>
            </a:r>
            <a:r>
              <a:rPr lang="en-US" b="1" smtClean="0"/>
              <a:t>Animations</a:t>
            </a:r>
            <a:r>
              <a:rPr lang="en-US" smtClean="0"/>
              <a:t> tab, in the </a:t>
            </a:r>
            <a:r>
              <a:rPr lang="en-US" b="1" smtClean="0"/>
              <a:t>Animations</a:t>
            </a:r>
            <a:r>
              <a:rPr lang="en-US" smtClean="0"/>
              <a:t> group, click </a:t>
            </a:r>
            <a:r>
              <a:rPr lang="en-US" b="1" smtClean="0"/>
              <a:t>Custom</a:t>
            </a:r>
            <a:r>
              <a:rPr lang="en-US" smtClean="0"/>
              <a:t> </a:t>
            </a:r>
            <a:r>
              <a:rPr lang="en-US" b="1" smtClean="0"/>
              <a:t>Animation</a:t>
            </a:r>
            <a:r>
              <a:rPr lang="en-US" smtClean="0"/>
              <a:t>.</a:t>
            </a:r>
          </a:p>
          <a:p>
            <a:pPr marL="228600" indent="-228600" eaLnBrk="1" fontAlgn="auto" hangingPunct="1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smtClean="0"/>
              <a:t>On the slide, select the graphic. In the </a:t>
            </a:r>
            <a:r>
              <a:rPr lang="en-US" b="1" smtClean="0"/>
              <a:t>Custom</a:t>
            </a:r>
            <a:r>
              <a:rPr lang="en-US" smtClean="0"/>
              <a:t> </a:t>
            </a:r>
            <a:r>
              <a:rPr lang="en-US" b="1" smtClean="0"/>
              <a:t>Animation</a:t>
            </a:r>
            <a:r>
              <a:rPr lang="en-US" smtClean="0"/>
              <a:t> task pane, do the following: </a:t>
            </a:r>
          </a:p>
          <a:p>
            <a:pPr marL="685800" lvl="1" indent="-228600" eaLnBrk="1" fontAlgn="auto" hangingPunct="1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smtClean="0"/>
              <a:t>Click </a:t>
            </a:r>
            <a:r>
              <a:rPr lang="en-US" b="1" smtClean="0"/>
              <a:t>Add Effect</a:t>
            </a:r>
            <a:r>
              <a:rPr lang="en-US" smtClean="0"/>
              <a:t>, point to </a:t>
            </a:r>
            <a:r>
              <a:rPr lang="en-US" b="1" smtClean="0"/>
              <a:t>Entrance</a:t>
            </a:r>
            <a:r>
              <a:rPr lang="en-US" smtClean="0"/>
              <a:t>, and then click </a:t>
            </a:r>
            <a:r>
              <a:rPr lang="en-US" b="1" smtClean="0"/>
              <a:t>More</a:t>
            </a:r>
            <a:r>
              <a:rPr lang="en-US" smtClean="0"/>
              <a:t> </a:t>
            </a:r>
            <a:r>
              <a:rPr lang="en-US" b="1" smtClean="0"/>
              <a:t>Effects</a:t>
            </a:r>
            <a:r>
              <a:rPr lang="en-US" smtClean="0"/>
              <a:t>. In the </a:t>
            </a:r>
            <a:r>
              <a:rPr lang="en-US" b="1" smtClean="0"/>
              <a:t>Add Entrance Effect </a:t>
            </a:r>
            <a:r>
              <a:rPr lang="en-US" smtClean="0"/>
              <a:t>dialog box, under </a:t>
            </a:r>
            <a:r>
              <a:rPr lang="en-US" b="1" smtClean="0"/>
              <a:t>Subtle</a:t>
            </a:r>
            <a:r>
              <a:rPr lang="en-US" smtClean="0"/>
              <a:t>, click </a:t>
            </a:r>
            <a:r>
              <a:rPr lang="en-US" b="1" smtClean="0"/>
              <a:t>Expand</a:t>
            </a:r>
            <a:r>
              <a:rPr lang="en-US" smtClean="0"/>
              <a:t>. </a:t>
            </a:r>
          </a:p>
          <a:p>
            <a:pPr marL="685800" lvl="1" indent="-228600" eaLnBrk="1" fontAlgn="auto" hangingPunct="1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smtClean="0"/>
              <a:t>Under </a:t>
            </a:r>
            <a:r>
              <a:rPr lang="en-US" b="1" smtClean="0"/>
              <a:t>Modify: Expand</a:t>
            </a:r>
            <a:r>
              <a:rPr lang="en-US" smtClean="0"/>
              <a:t>, in the</a:t>
            </a:r>
            <a:r>
              <a:rPr lang="en-US" b="1" smtClean="0"/>
              <a:t> Speed </a:t>
            </a:r>
            <a:r>
              <a:rPr lang="en-US" smtClean="0"/>
              <a:t>list, select </a:t>
            </a:r>
            <a:r>
              <a:rPr lang="en-US" b="1" smtClean="0"/>
              <a:t>Fast</a:t>
            </a:r>
            <a:r>
              <a:rPr lang="en-US" smtClean="0"/>
              <a:t>.</a:t>
            </a:r>
          </a:p>
          <a:p>
            <a:pPr marL="228600" indent="-228600" eaLnBrk="1" fontAlgn="auto" hangingPunct="1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smtClean="0"/>
              <a:t>Also in the </a:t>
            </a:r>
            <a:r>
              <a:rPr lang="en-US" b="1" smtClean="0"/>
              <a:t>Custom Animation </a:t>
            </a:r>
            <a:r>
              <a:rPr lang="en-US" smtClean="0"/>
              <a:t>task pane, select the expand effect. Click the arrow to the right of the expand effect, and then click </a:t>
            </a:r>
            <a:r>
              <a:rPr lang="en-US" b="1" smtClean="0"/>
              <a:t>Effect Options</a:t>
            </a:r>
            <a:r>
              <a:rPr lang="en-US" smtClean="0"/>
              <a:t>. In the </a:t>
            </a:r>
            <a:r>
              <a:rPr lang="en-US" b="1" smtClean="0"/>
              <a:t>Expand</a:t>
            </a:r>
            <a:r>
              <a:rPr lang="en-US" smtClean="0"/>
              <a:t> dialog box, on the </a:t>
            </a:r>
            <a:r>
              <a:rPr lang="en-US" b="1" smtClean="0"/>
              <a:t>SmartArt Animation </a:t>
            </a:r>
            <a:r>
              <a:rPr lang="en-US" smtClean="0"/>
              <a:t>tab, in the </a:t>
            </a:r>
            <a:r>
              <a:rPr lang="en-US" b="1" smtClean="0"/>
              <a:t>Group graphic </a:t>
            </a:r>
            <a:r>
              <a:rPr lang="en-US" smtClean="0"/>
              <a:t>list, select </a:t>
            </a:r>
            <a:r>
              <a:rPr lang="en-US" b="1" smtClean="0"/>
              <a:t>One by one</a:t>
            </a:r>
            <a:r>
              <a:rPr lang="en-US" smtClean="0"/>
              <a:t>.</a:t>
            </a:r>
          </a:p>
          <a:p>
            <a:pPr marL="228600" indent="-228600" eaLnBrk="1" fontAlgn="auto" hangingPunct="1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smtClean="0"/>
              <a:t>Also in the </a:t>
            </a:r>
            <a:r>
              <a:rPr lang="en-US" b="1" smtClean="0"/>
              <a:t>Custom Animation </a:t>
            </a:r>
            <a:r>
              <a:rPr lang="en-US" smtClean="0"/>
              <a:t>task pane, click the double arrow under the expand effect to expand the contents of the list of effects.</a:t>
            </a:r>
          </a:p>
          <a:p>
            <a:pPr marL="228600" indent="-228600" eaLnBrk="1" fontAlgn="auto" hangingPunct="1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smtClean="0"/>
              <a:t>Press and hold CTRL, and then select all five expand effects in the </a:t>
            </a:r>
            <a:r>
              <a:rPr lang="en-US" b="1" smtClean="0"/>
              <a:t>Custom Animation </a:t>
            </a:r>
            <a:r>
              <a:rPr lang="en-US" smtClean="0"/>
              <a:t>pane. Under </a:t>
            </a:r>
            <a:r>
              <a:rPr lang="en-US" b="1" smtClean="0"/>
              <a:t>Modify: Expand</a:t>
            </a:r>
            <a:r>
              <a:rPr lang="en-US" smtClean="0"/>
              <a:t>, in the</a:t>
            </a:r>
            <a:r>
              <a:rPr lang="en-US" b="1" smtClean="0"/>
              <a:t> Start </a:t>
            </a:r>
            <a:r>
              <a:rPr lang="en-US" smtClean="0"/>
              <a:t>list, select </a:t>
            </a:r>
            <a:r>
              <a:rPr lang="en-US" b="1" smtClean="0"/>
              <a:t>With Previous</a:t>
            </a:r>
            <a:r>
              <a:rPr lang="en-US" smtClean="0"/>
              <a:t>.</a:t>
            </a:r>
            <a:endParaRPr lang="en-US" b="1" smtClean="0"/>
          </a:p>
          <a:p>
            <a:pPr marL="228600" indent="-228600" eaLnBrk="1" fontAlgn="auto" hangingPunct="1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smtClean="0"/>
              <a:t>Press and hold CTRL, select the second, third, fourth, and fifth expand effects in the </a:t>
            </a:r>
            <a:r>
              <a:rPr lang="en-US" b="1" smtClean="0"/>
              <a:t>Custom Animation </a:t>
            </a:r>
            <a:r>
              <a:rPr lang="en-US" smtClean="0"/>
              <a:t>pane, and then do the following:</a:t>
            </a:r>
          </a:p>
          <a:p>
            <a:pPr marL="685800" lvl="1" indent="-228600" eaLnBrk="1" fontAlgn="auto" hangingPunct="1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smtClean="0"/>
              <a:t>Under </a:t>
            </a:r>
            <a:r>
              <a:rPr lang="en-US" b="1" smtClean="0"/>
              <a:t>Modify: Expand</a:t>
            </a:r>
            <a:r>
              <a:rPr lang="en-US" smtClean="0"/>
              <a:t>, click </a:t>
            </a:r>
            <a:r>
              <a:rPr lang="en-US" b="1" smtClean="0"/>
              <a:t>Change</a:t>
            </a:r>
            <a:r>
              <a:rPr lang="en-US" smtClean="0"/>
              <a:t>, point to </a:t>
            </a:r>
            <a:r>
              <a:rPr lang="en-US" b="1" smtClean="0"/>
              <a:t>Entrance</a:t>
            </a:r>
            <a:r>
              <a:rPr lang="en-US" smtClean="0"/>
              <a:t>, and then click </a:t>
            </a:r>
            <a:r>
              <a:rPr lang="en-US" b="1" smtClean="0"/>
              <a:t>More Effects</a:t>
            </a:r>
            <a:r>
              <a:rPr lang="en-US" smtClean="0"/>
              <a:t>. In the </a:t>
            </a:r>
            <a:r>
              <a:rPr lang="en-US" b="1" smtClean="0"/>
              <a:t>Change Entrance Effect </a:t>
            </a:r>
            <a:r>
              <a:rPr lang="en-US" smtClean="0"/>
              <a:t>dialog box, under </a:t>
            </a:r>
            <a:r>
              <a:rPr lang="en-US" b="1" smtClean="0"/>
              <a:t>Basic</a:t>
            </a:r>
            <a:r>
              <a:rPr lang="en-US" smtClean="0"/>
              <a:t>, click </a:t>
            </a:r>
            <a:r>
              <a:rPr lang="en-US" b="1" smtClean="0"/>
              <a:t>Peek In</a:t>
            </a:r>
            <a:r>
              <a:rPr lang="en-US" smtClean="0"/>
              <a:t>, and then click </a:t>
            </a:r>
            <a:r>
              <a:rPr lang="en-US" b="1" smtClean="0"/>
              <a:t>OK</a:t>
            </a:r>
            <a:r>
              <a:rPr lang="en-US" smtClean="0"/>
              <a:t>.</a:t>
            </a:r>
          </a:p>
          <a:p>
            <a:pPr marL="685800" lvl="1" indent="-228600" eaLnBrk="1" fontAlgn="auto" hangingPunct="1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smtClean="0"/>
              <a:t>Under </a:t>
            </a:r>
            <a:r>
              <a:rPr lang="en-US" b="1" smtClean="0"/>
              <a:t>Modify: Peek In</a:t>
            </a:r>
            <a:r>
              <a:rPr lang="en-US" smtClean="0"/>
              <a:t>, in the </a:t>
            </a:r>
            <a:r>
              <a:rPr lang="en-US" b="1" smtClean="0"/>
              <a:t>Speed</a:t>
            </a:r>
            <a:r>
              <a:rPr lang="en-US" smtClean="0"/>
              <a:t> list, select </a:t>
            </a:r>
            <a:r>
              <a:rPr lang="en-US" b="1" smtClean="0"/>
              <a:t>Fast</a:t>
            </a:r>
            <a:r>
              <a:rPr lang="en-US" smtClean="0"/>
              <a:t>.</a:t>
            </a:r>
          </a:p>
          <a:p>
            <a:pPr marL="228600" indent="-228600" eaLnBrk="1" fontAlgn="auto" hangingPunct="1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smtClean="0"/>
              <a:t>Also in the </a:t>
            </a:r>
            <a:r>
              <a:rPr lang="en-US" b="1" smtClean="0"/>
              <a:t>Custom</a:t>
            </a:r>
            <a:r>
              <a:rPr lang="en-US" smtClean="0"/>
              <a:t> </a:t>
            </a:r>
            <a:r>
              <a:rPr lang="en-US" b="1" smtClean="0"/>
              <a:t>Animation</a:t>
            </a:r>
            <a:r>
              <a:rPr lang="en-US" smtClean="0"/>
              <a:t> task pane, do the following:</a:t>
            </a:r>
          </a:p>
          <a:p>
            <a:pPr marL="685800" lvl="1" indent="-228600" eaLnBrk="1" fontAlgn="auto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mtClean="0"/>
              <a:t>Select the second expand effect. Under </a:t>
            </a:r>
            <a:r>
              <a:rPr lang="en-US" b="1" smtClean="0"/>
              <a:t>Modify: Peek In</a:t>
            </a:r>
            <a:r>
              <a:rPr lang="en-US" smtClean="0"/>
              <a:t>, in the </a:t>
            </a:r>
            <a:r>
              <a:rPr lang="en-US" b="1" smtClean="0"/>
              <a:t>Start</a:t>
            </a:r>
            <a:r>
              <a:rPr lang="en-US" smtClean="0"/>
              <a:t> list, select </a:t>
            </a:r>
            <a:r>
              <a:rPr lang="en-US" b="1" smtClean="0"/>
              <a:t>After Previous</a:t>
            </a:r>
            <a:r>
              <a:rPr lang="en-US" smtClean="0"/>
              <a:t>.</a:t>
            </a:r>
          </a:p>
          <a:p>
            <a:pPr marL="685800" lvl="1" indent="-228600" eaLnBrk="1" fontAlgn="auto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mtClean="0"/>
              <a:t>Select the third expand effect. Under </a:t>
            </a:r>
            <a:r>
              <a:rPr lang="en-US" b="1" smtClean="0"/>
              <a:t>Modify: Peek In</a:t>
            </a:r>
            <a:r>
              <a:rPr lang="en-US" smtClean="0"/>
              <a:t>, in the </a:t>
            </a:r>
            <a:r>
              <a:rPr lang="en-US" b="1" smtClean="0"/>
              <a:t>Direction </a:t>
            </a:r>
            <a:r>
              <a:rPr lang="en-US" smtClean="0"/>
              <a:t>list, select </a:t>
            </a:r>
            <a:r>
              <a:rPr lang="en-US" b="1" smtClean="0"/>
              <a:t>From Left</a:t>
            </a:r>
            <a:r>
              <a:rPr lang="en-US" smtClean="0"/>
              <a:t>.</a:t>
            </a:r>
          </a:p>
          <a:p>
            <a:pPr marL="685800" lvl="1" indent="-228600" eaLnBrk="1" fontAlgn="auto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mtClean="0"/>
              <a:t>Select the fourth expand effect. Under </a:t>
            </a:r>
            <a:r>
              <a:rPr lang="en-US" b="1" smtClean="0"/>
              <a:t>Modify: Peek In</a:t>
            </a:r>
            <a:r>
              <a:rPr lang="en-US" smtClean="0"/>
              <a:t>, in the </a:t>
            </a:r>
            <a:r>
              <a:rPr lang="en-US" b="1" smtClean="0"/>
              <a:t>Direction </a:t>
            </a:r>
            <a:r>
              <a:rPr lang="en-US" smtClean="0"/>
              <a:t>list, select </a:t>
            </a:r>
            <a:r>
              <a:rPr lang="en-US" b="1" smtClean="0"/>
              <a:t>From Right</a:t>
            </a:r>
            <a:r>
              <a:rPr lang="en-US" smtClean="0"/>
              <a:t>.</a:t>
            </a:r>
          </a:p>
          <a:p>
            <a:pPr marL="685800" lvl="1" indent="-228600" eaLnBrk="1" fontAlgn="auto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mtClean="0"/>
              <a:t>Select the fifth expand effect. Under </a:t>
            </a:r>
            <a:r>
              <a:rPr lang="en-US" b="1" smtClean="0"/>
              <a:t>Modify: Peek In</a:t>
            </a:r>
            <a:r>
              <a:rPr lang="en-US" smtClean="0"/>
              <a:t>, in the </a:t>
            </a:r>
            <a:r>
              <a:rPr lang="en-US" b="1" smtClean="0"/>
              <a:t>Direction </a:t>
            </a:r>
            <a:r>
              <a:rPr lang="en-US" smtClean="0"/>
              <a:t>list, select </a:t>
            </a:r>
            <a:r>
              <a:rPr lang="en-US" b="1" smtClean="0"/>
              <a:t>From Top</a:t>
            </a:r>
            <a:r>
              <a:rPr lang="en-US" smtClean="0"/>
              <a:t>.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mtClean="0"/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mtClean="0"/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mtClean="0"/>
              <a:t>To reproduce the background effects on this slide, do the following:</a:t>
            </a:r>
          </a:p>
          <a:p>
            <a:pPr marL="228600" indent="-228600" eaLnBrk="1" fontAlgn="auto" hangingPunct="1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smtClean="0"/>
              <a:t>Right-click the slide background area, and then click </a:t>
            </a:r>
            <a:r>
              <a:rPr lang="en-US" b="1" smtClean="0"/>
              <a:t>Format Background</a:t>
            </a:r>
            <a:r>
              <a:rPr lang="en-US" smtClean="0"/>
              <a:t>. In the </a:t>
            </a:r>
            <a:r>
              <a:rPr lang="en-US" b="1" smtClean="0"/>
              <a:t>Format Background </a:t>
            </a:r>
            <a:r>
              <a:rPr lang="en-US" smtClean="0"/>
              <a:t>dialog box, click </a:t>
            </a:r>
            <a:r>
              <a:rPr lang="en-US" b="1" smtClean="0"/>
              <a:t>Fill</a:t>
            </a:r>
            <a:r>
              <a:rPr lang="en-US" smtClean="0"/>
              <a:t> in the left pane, select </a:t>
            </a:r>
            <a:r>
              <a:rPr lang="en-US" b="1" smtClean="0"/>
              <a:t>Gradient fill</a:t>
            </a:r>
            <a:r>
              <a:rPr lang="en-US" smtClean="0"/>
              <a:t> in the </a:t>
            </a:r>
            <a:r>
              <a:rPr lang="en-US" b="1" smtClean="0"/>
              <a:t>Fill</a:t>
            </a:r>
            <a:r>
              <a:rPr lang="en-US" smtClean="0"/>
              <a:t> pane, and then do the following:</a:t>
            </a:r>
          </a:p>
          <a:p>
            <a:pPr marL="685800" lvl="1" indent="-228600" eaLnBrk="1" fontAlgn="auto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mtClean="0"/>
              <a:t>In the </a:t>
            </a:r>
            <a:r>
              <a:rPr lang="en-US" b="1" smtClean="0"/>
              <a:t>Type</a:t>
            </a:r>
            <a:r>
              <a:rPr lang="en-US" smtClean="0"/>
              <a:t> list, select </a:t>
            </a:r>
            <a:r>
              <a:rPr lang="en-US" b="1" smtClean="0"/>
              <a:t>Radial</a:t>
            </a:r>
            <a:r>
              <a:rPr lang="en-US" smtClean="0"/>
              <a:t>.</a:t>
            </a:r>
          </a:p>
          <a:p>
            <a:pPr marL="685800" lvl="1" indent="-228600" eaLnBrk="1" fontAlgn="auto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mtClean="0"/>
              <a:t>Click the button next to </a:t>
            </a:r>
            <a:r>
              <a:rPr lang="en-US" b="1" smtClean="0"/>
              <a:t>Direction</a:t>
            </a:r>
            <a:r>
              <a:rPr lang="en-US" smtClean="0"/>
              <a:t>, and then click </a:t>
            </a:r>
            <a:r>
              <a:rPr lang="en-US" b="1" smtClean="0"/>
              <a:t>From Corner</a:t>
            </a:r>
            <a:r>
              <a:rPr lang="en-US" smtClean="0"/>
              <a:t> (second option from the left).</a:t>
            </a:r>
            <a:endParaRPr lang="en-US" b="1" smtClean="0"/>
          </a:p>
          <a:p>
            <a:pPr marL="685800" lvl="1" indent="-228600" eaLnBrk="1" fontAlgn="auto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mtClean="0"/>
              <a:t>Under </a:t>
            </a:r>
            <a:r>
              <a:rPr lang="en-US" b="1" smtClean="0"/>
              <a:t>Gradient stops</a:t>
            </a:r>
            <a:r>
              <a:rPr lang="en-US" smtClean="0"/>
              <a:t>, click </a:t>
            </a:r>
            <a:r>
              <a:rPr lang="en-US" b="1" smtClean="0"/>
              <a:t>Add</a:t>
            </a:r>
            <a:r>
              <a:rPr lang="en-US" smtClean="0"/>
              <a:t> or </a:t>
            </a:r>
            <a:r>
              <a:rPr lang="en-US" b="1" smtClean="0"/>
              <a:t>Remove</a:t>
            </a:r>
            <a:r>
              <a:rPr lang="en-US" smtClean="0"/>
              <a:t> until two stops appear in the drop-down list.</a:t>
            </a:r>
          </a:p>
          <a:p>
            <a:pPr marL="228600" indent="-228600" eaLnBrk="1" fontAlgn="auto" hangingPunct="1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smtClean="0"/>
              <a:t>Also under </a:t>
            </a:r>
            <a:r>
              <a:rPr lang="en-US" b="1" smtClean="0"/>
              <a:t>Gradient stops</a:t>
            </a:r>
            <a:r>
              <a:rPr lang="en-US" smtClean="0"/>
              <a:t>, customize the gradient stops as follows:</a:t>
            </a:r>
          </a:p>
          <a:p>
            <a:pPr marL="685800" lvl="1" indent="-228600" eaLnBrk="1" fontAlgn="auto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mtClean="0"/>
              <a:t>Select </a:t>
            </a:r>
            <a:r>
              <a:rPr lang="en-US" b="1" smtClean="0"/>
              <a:t>Stop 1 </a:t>
            </a:r>
            <a:r>
              <a:rPr lang="en-US" smtClean="0"/>
              <a:t>from the list, and then do the following:</a:t>
            </a:r>
          </a:p>
          <a:p>
            <a:pPr marL="1143000" lvl="2" indent="-228600" eaLnBrk="1" fontAlgn="auto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mtClean="0"/>
              <a:t>In the </a:t>
            </a:r>
            <a:r>
              <a:rPr lang="en-US" b="1" smtClean="0"/>
              <a:t>Stop position </a:t>
            </a:r>
            <a:r>
              <a:rPr lang="en-US" smtClean="0"/>
              <a:t>box, enter </a:t>
            </a:r>
            <a:r>
              <a:rPr lang="en-US" b="1" smtClean="0"/>
              <a:t>0%</a:t>
            </a:r>
            <a:r>
              <a:rPr lang="en-US" smtClean="0"/>
              <a:t>.</a:t>
            </a:r>
          </a:p>
          <a:p>
            <a:pPr marL="1143000" lvl="2" indent="-228600" eaLnBrk="1" fontAlgn="auto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mtClean="0"/>
              <a:t>Click the button next to </a:t>
            </a:r>
            <a:r>
              <a:rPr lang="en-US" b="1" smtClean="0"/>
              <a:t>Color</a:t>
            </a:r>
            <a:r>
              <a:rPr lang="en-US" smtClean="0"/>
              <a:t>, and then under </a:t>
            </a:r>
            <a:r>
              <a:rPr lang="en-US" b="1" smtClean="0"/>
              <a:t>Theme Colors </a:t>
            </a:r>
            <a:r>
              <a:rPr lang="en-US" smtClean="0"/>
              <a:t>click </a:t>
            </a:r>
            <a:r>
              <a:rPr lang="en-US" b="1" smtClean="0"/>
              <a:t>White, Background 1 </a:t>
            </a:r>
            <a:r>
              <a:rPr lang="en-US" smtClean="0"/>
              <a:t>(first row, first option from the left).</a:t>
            </a:r>
          </a:p>
          <a:p>
            <a:pPr marL="685800" lvl="1" indent="-228600" eaLnBrk="1" fontAlgn="auto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mtClean="0"/>
              <a:t>Select </a:t>
            </a:r>
            <a:r>
              <a:rPr lang="en-US" b="1" smtClean="0"/>
              <a:t>Stop 2 </a:t>
            </a:r>
            <a:r>
              <a:rPr lang="en-US" smtClean="0"/>
              <a:t>from the list, and then do the following: </a:t>
            </a:r>
          </a:p>
          <a:p>
            <a:pPr marL="1143000" lvl="2" indent="-228600" eaLnBrk="1" fontAlgn="auto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mtClean="0"/>
              <a:t>In the </a:t>
            </a:r>
            <a:r>
              <a:rPr lang="en-US" b="1" smtClean="0"/>
              <a:t>Stop position </a:t>
            </a:r>
            <a:r>
              <a:rPr lang="en-US" smtClean="0"/>
              <a:t>box, enter </a:t>
            </a:r>
            <a:r>
              <a:rPr lang="en-US" b="1" smtClean="0"/>
              <a:t>100%</a:t>
            </a:r>
            <a:r>
              <a:rPr lang="en-US" smtClean="0"/>
              <a:t>.</a:t>
            </a:r>
          </a:p>
          <a:p>
            <a:pPr marL="1143000" lvl="2" indent="-228600" eaLnBrk="1" fontAlgn="auto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mtClean="0"/>
              <a:t>Click the button next to </a:t>
            </a:r>
            <a:r>
              <a:rPr lang="en-US" b="1" smtClean="0"/>
              <a:t>Color</a:t>
            </a:r>
            <a:r>
              <a:rPr lang="en-US" smtClean="0"/>
              <a:t>, and then under </a:t>
            </a:r>
            <a:r>
              <a:rPr lang="en-US" b="1" smtClean="0"/>
              <a:t>Theme Colors </a:t>
            </a:r>
            <a:r>
              <a:rPr lang="en-US" smtClean="0"/>
              <a:t>click </a:t>
            </a:r>
            <a:r>
              <a:rPr lang="en-US" b="1" smtClean="0"/>
              <a:t>White, Background 1, Darker 15%</a:t>
            </a:r>
            <a:r>
              <a:rPr lang="en-US" smtClean="0"/>
              <a:t> (third row, first option from the left).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 dirty="0" smtClean="0"/>
              <a:t>Transition effect: wedge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dirty="0" smtClean="0"/>
              <a:t>(Basic)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 smtClean="0"/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 smtClean="0"/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 smtClean="0"/>
              <a:t>Tip</a:t>
            </a:r>
            <a:r>
              <a:rPr lang="en-US" dirty="0" smtClean="0"/>
              <a:t>: This transition can be used with </a:t>
            </a:r>
            <a:r>
              <a:rPr lang="en-US" dirty="0" err="1" smtClean="0"/>
              <a:t>SmartArt</a:t>
            </a:r>
            <a:r>
              <a:rPr lang="en-US" smtClean="0"/>
              <a:t> Cycle layouts, pie charts, or other circular graphics.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mtClean="0"/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mtClean="0"/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mtClean="0"/>
              <a:t>To reproduce the SmartArt effects on this slide, do the following:</a:t>
            </a:r>
          </a:p>
          <a:p>
            <a:pPr marL="228600" indent="-228600" eaLnBrk="1" fontAlgn="auto" hangingPunct="1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smtClean="0"/>
              <a:t>On the </a:t>
            </a:r>
            <a:r>
              <a:rPr lang="en-US" b="1" smtClean="0"/>
              <a:t>Home</a:t>
            </a:r>
            <a:r>
              <a:rPr lang="en-US" smtClean="0"/>
              <a:t> tab, in the </a:t>
            </a:r>
            <a:r>
              <a:rPr lang="en-US" b="1" smtClean="0"/>
              <a:t>Slides</a:t>
            </a:r>
            <a:r>
              <a:rPr lang="en-US" smtClean="0"/>
              <a:t> group, click </a:t>
            </a:r>
            <a:r>
              <a:rPr lang="en-US" b="1" smtClean="0"/>
              <a:t>Blank</a:t>
            </a:r>
            <a:r>
              <a:rPr lang="en-US" smtClean="0"/>
              <a:t>.</a:t>
            </a:r>
          </a:p>
          <a:p>
            <a:pPr marL="228600" indent="-228600" eaLnBrk="1" fontAlgn="auto" hangingPunct="1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smtClean="0"/>
              <a:t>On the </a:t>
            </a:r>
            <a:r>
              <a:rPr lang="en-US" b="1" smtClean="0"/>
              <a:t>Insert</a:t>
            </a:r>
            <a:r>
              <a:rPr lang="en-US" smtClean="0"/>
              <a:t> tab, in the </a:t>
            </a:r>
            <a:r>
              <a:rPr lang="en-US" b="1" smtClean="0"/>
              <a:t>Illustrations</a:t>
            </a:r>
            <a:r>
              <a:rPr lang="en-US" smtClean="0"/>
              <a:t> group, click </a:t>
            </a:r>
            <a:r>
              <a:rPr lang="en-US" b="1" smtClean="0"/>
              <a:t>SmartArt</a:t>
            </a:r>
            <a:r>
              <a:rPr lang="en-US" smtClean="0"/>
              <a:t>.</a:t>
            </a:r>
            <a:r>
              <a:rPr lang="en-US" b="1" smtClean="0"/>
              <a:t> </a:t>
            </a:r>
            <a:r>
              <a:rPr lang="en-US" smtClean="0"/>
              <a:t>In the </a:t>
            </a:r>
            <a:r>
              <a:rPr lang="en-US" b="1" smtClean="0"/>
              <a:t>Choose a SmartArt Graphic</a:t>
            </a:r>
            <a:r>
              <a:rPr lang="en-US" smtClean="0"/>
              <a:t> dialog box, in the left pane, click </a:t>
            </a:r>
            <a:r>
              <a:rPr lang="en-US" b="1" smtClean="0"/>
              <a:t>Cycle</a:t>
            </a:r>
            <a:r>
              <a:rPr lang="en-US" smtClean="0"/>
              <a:t>.</a:t>
            </a:r>
            <a:r>
              <a:rPr lang="en-US" b="1" smtClean="0"/>
              <a:t> </a:t>
            </a:r>
            <a:r>
              <a:rPr lang="en-US" smtClean="0"/>
              <a:t>In the </a:t>
            </a:r>
            <a:r>
              <a:rPr lang="en-US" b="1" smtClean="0"/>
              <a:t>Cycle</a:t>
            </a:r>
            <a:r>
              <a:rPr lang="en-US" smtClean="0"/>
              <a:t> pane, click </a:t>
            </a:r>
            <a:r>
              <a:rPr lang="en-US" b="1" smtClean="0"/>
              <a:t>Radial Cycle </a:t>
            </a:r>
            <a:r>
              <a:rPr lang="en-US" smtClean="0"/>
              <a:t>(third row, first option from the left), and then click </a:t>
            </a:r>
            <a:r>
              <a:rPr lang="en-US" b="1" smtClean="0"/>
              <a:t>OK</a:t>
            </a:r>
            <a:r>
              <a:rPr lang="en-US" smtClean="0"/>
              <a:t> to insert the graphic into the slide.</a:t>
            </a:r>
          </a:p>
          <a:p>
            <a:pPr marL="228600" indent="-228600" eaLnBrk="1" fontAlgn="auto" hangingPunct="1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smtClean="0"/>
              <a:t>To create a fifth circle shape, select the small circle at the bottom of the graphic, and then under </a:t>
            </a:r>
            <a:r>
              <a:rPr lang="en-US" b="1" smtClean="0"/>
              <a:t>SmartArt</a:t>
            </a:r>
            <a:r>
              <a:rPr lang="en-US" smtClean="0"/>
              <a:t> </a:t>
            </a:r>
            <a:r>
              <a:rPr lang="en-US" b="1" smtClean="0"/>
              <a:t>Tools</a:t>
            </a:r>
            <a:r>
              <a:rPr lang="en-US" smtClean="0"/>
              <a:t>, on the </a:t>
            </a:r>
            <a:r>
              <a:rPr lang="en-US" b="1" smtClean="0"/>
              <a:t>Design</a:t>
            </a:r>
            <a:r>
              <a:rPr lang="en-US" smtClean="0"/>
              <a:t> tab, in the </a:t>
            </a:r>
            <a:r>
              <a:rPr lang="en-US" b="1" smtClean="0"/>
              <a:t>Create</a:t>
            </a:r>
            <a:r>
              <a:rPr lang="en-US" smtClean="0"/>
              <a:t> </a:t>
            </a:r>
            <a:r>
              <a:rPr lang="en-US" b="1" smtClean="0"/>
              <a:t>Graphic</a:t>
            </a:r>
            <a:r>
              <a:rPr lang="en-US" smtClean="0"/>
              <a:t> group, click the arrow next to </a:t>
            </a:r>
            <a:r>
              <a:rPr lang="en-US" b="1" smtClean="0"/>
              <a:t>Add</a:t>
            </a:r>
            <a:r>
              <a:rPr lang="en-US" smtClean="0"/>
              <a:t> </a:t>
            </a:r>
            <a:r>
              <a:rPr lang="en-US" b="1" smtClean="0"/>
              <a:t>Shape</a:t>
            </a:r>
            <a:r>
              <a:rPr lang="en-US" smtClean="0"/>
              <a:t>, and click </a:t>
            </a:r>
            <a:r>
              <a:rPr lang="en-US" b="1" smtClean="0"/>
              <a:t>Add</a:t>
            </a:r>
            <a:r>
              <a:rPr lang="en-US" smtClean="0"/>
              <a:t> </a:t>
            </a:r>
            <a:r>
              <a:rPr lang="en-US" b="1" smtClean="0"/>
              <a:t>Shape</a:t>
            </a:r>
            <a:r>
              <a:rPr lang="en-US" smtClean="0"/>
              <a:t> </a:t>
            </a:r>
            <a:r>
              <a:rPr lang="en-US" b="1" smtClean="0"/>
              <a:t>After</a:t>
            </a:r>
            <a:r>
              <a:rPr lang="en-US" smtClean="0"/>
              <a:t>.</a:t>
            </a:r>
            <a:endParaRPr lang="en-US" b="1" smtClean="0"/>
          </a:p>
          <a:p>
            <a:pPr marL="228600" indent="-228600" eaLnBrk="1" fontAlgn="auto" hangingPunct="1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smtClean="0"/>
              <a:t>Select the graphic, and then click one of the arrows on the left border. In the </a:t>
            </a:r>
            <a:r>
              <a:rPr lang="en-US" b="1" smtClean="0"/>
              <a:t>Type your text here </a:t>
            </a:r>
            <a:r>
              <a:rPr lang="en-US" smtClean="0"/>
              <a:t>dialog box, enter text.</a:t>
            </a:r>
          </a:p>
          <a:p>
            <a:pPr marL="228600" indent="-228600" eaLnBrk="1" fontAlgn="auto" hangingPunct="1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smtClean="0"/>
              <a:t>On the slide, select the graphic. Under</a:t>
            </a:r>
            <a:r>
              <a:rPr lang="en-US" b="1" smtClean="0"/>
              <a:t> SmartArt</a:t>
            </a:r>
            <a:r>
              <a:rPr lang="en-US" smtClean="0"/>
              <a:t> </a:t>
            </a:r>
            <a:r>
              <a:rPr lang="en-US" b="1" smtClean="0"/>
              <a:t>Tools</a:t>
            </a:r>
            <a:r>
              <a:rPr lang="en-US" smtClean="0"/>
              <a:t>, on the </a:t>
            </a:r>
            <a:r>
              <a:rPr lang="en-US" b="1" smtClean="0"/>
              <a:t>Design</a:t>
            </a:r>
            <a:r>
              <a:rPr lang="en-US" smtClean="0"/>
              <a:t> tab, in the </a:t>
            </a:r>
            <a:r>
              <a:rPr lang="en-US" b="1" smtClean="0"/>
              <a:t>SmartArt</a:t>
            </a:r>
            <a:r>
              <a:rPr lang="en-US" smtClean="0"/>
              <a:t> </a:t>
            </a:r>
            <a:r>
              <a:rPr lang="en-US" b="1" smtClean="0"/>
              <a:t>Styles</a:t>
            </a:r>
            <a:r>
              <a:rPr lang="en-US" smtClean="0"/>
              <a:t> group, click </a:t>
            </a:r>
            <a:r>
              <a:rPr lang="en-US" b="1" smtClean="0"/>
              <a:t>Change</a:t>
            </a:r>
            <a:r>
              <a:rPr lang="en-US" smtClean="0"/>
              <a:t> </a:t>
            </a:r>
            <a:r>
              <a:rPr lang="en-US" b="1" smtClean="0"/>
              <a:t>Colors</a:t>
            </a:r>
            <a:r>
              <a:rPr lang="en-US" smtClean="0"/>
              <a:t>, and then under </a:t>
            </a:r>
            <a:r>
              <a:rPr lang="en-US" b="1" smtClean="0"/>
              <a:t>Colorful</a:t>
            </a:r>
            <a:r>
              <a:rPr lang="en-US" smtClean="0"/>
              <a:t> click </a:t>
            </a:r>
            <a:r>
              <a:rPr lang="en-US" b="1" smtClean="0"/>
              <a:t>Colorful Range – Accent Colors 4 to 5 </a:t>
            </a:r>
            <a:r>
              <a:rPr lang="en-US" smtClean="0"/>
              <a:t>(fourth option from the left).</a:t>
            </a:r>
          </a:p>
          <a:p>
            <a:pPr marL="228600" indent="-228600" eaLnBrk="1" fontAlgn="auto" hangingPunct="1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smtClean="0"/>
              <a:t>Under</a:t>
            </a:r>
            <a:r>
              <a:rPr lang="en-US" b="1" smtClean="0"/>
              <a:t> SmartArt</a:t>
            </a:r>
            <a:r>
              <a:rPr lang="en-US" smtClean="0"/>
              <a:t> </a:t>
            </a:r>
            <a:r>
              <a:rPr lang="en-US" b="1" smtClean="0"/>
              <a:t>Tools</a:t>
            </a:r>
            <a:r>
              <a:rPr lang="en-US" smtClean="0"/>
              <a:t>, on the </a:t>
            </a:r>
            <a:r>
              <a:rPr lang="en-US" b="1" smtClean="0"/>
              <a:t>Design</a:t>
            </a:r>
            <a:r>
              <a:rPr lang="en-US" smtClean="0"/>
              <a:t> tab, in the </a:t>
            </a:r>
            <a:r>
              <a:rPr lang="en-US" b="1" smtClean="0"/>
              <a:t>SmartArt</a:t>
            </a:r>
            <a:r>
              <a:rPr lang="en-US" smtClean="0"/>
              <a:t> </a:t>
            </a:r>
            <a:r>
              <a:rPr lang="en-US" b="1" smtClean="0"/>
              <a:t>Styles</a:t>
            </a:r>
            <a:r>
              <a:rPr lang="en-US" smtClean="0"/>
              <a:t> group, click </a:t>
            </a:r>
            <a:r>
              <a:rPr lang="en-US" b="1" smtClean="0"/>
              <a:t>More</a:t>
            </a:r>
            <a:r>
              <a:rPr lang="en-US" smtClean="0"/>
              <a:t>, and then under </a:t>
            </a:r>
            <a:r>
              <a:rPr lang="en-US" b="1" smtClean="0"/>
              <a:t>3-D</a:t>
            </a:r>
            <a:r>
              <a:rPr lang="en-US" smtClean="0"/>
              <a:t> click </a:t>
            </a:r>
            <a:r>
              <a:rPr lang="en-US" b="1" smtClean="0"/>
              <a:t>Polished </a:t>
            </a:r>
            <a:r>
              <a:rPr lang="en-US" smtClean="0"/>
              <a:t>(first row, first option from the left).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b="1" smtClean="0"/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b="1" smtClean="0"/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mtClean="0"/>
              <a:t>To reproduce the animation effects on this slide, do the following:</a:t>
            </a:r>
          </a:p>
          <a:p>
            <a:pPr marL="228600" indent="-228600" eaLnBrk="1" fontAlgn="auto" hangingPunct="1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smtClean="0"/>
              <a:t>On the </a:t>
            </a:r>
            <a:r>
              <a:rPr lang="en-US" b="1" smtClean="0"/>
              <a:t>Animations</a:t>
            </a:r>
            <a:r>
              <a:rPr lang="en-US" smtClean="0"/>
              <a:t> tab, in the </a:t>
            </a:r>
            <a:r>
              <a:rPr lang="en-US" b="1" smtClean="0"/>
              <a:t>Transition</a:t>
            </a:r>
            <a:r>
              <a:rPr lang="en-US" smtClean="0"/>
              <a:t> </a:t>
            </a:r>
            <a:r>
              <a:rPr lang="en-US" b="1" smtClean="0"/>
              <a:t>to This Slide </a:t>
            </a:r>
            <a:r>
              <a:rPr lang="en-US" smtClean="0"/>
              <a:t>group, click </a:t>
            </a:r>
            <a:r>
              <a:rPr lang="en-US" b="1" smtClean="0"/>
              <a:t>More</a:t>
            </a:r>
            <a:r>
              <a:rPr lang="en-US" smtClean="0"/>
              <a:t>. </a:t>
            </a:r>
          </a:p>
          <a:p>
            <a:pPr marL="228600" indent="-228600" eaLnBrk="1" fontAlgn="auto" hangingPunct="1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smtClean="0"/>
              <a:t>Under </a:t>
            </a:r>
            <a:r>
              <a:rPr lang="en-US" b="1" smtClean="0"/>
              <a:t>Wipes</a:t>
            </a:r>
            <a:r>
              <a:rPr lang="en-US" smtClean="0"/>
              <a:t>, click </a:t>
            </a:r>
            <a:r>
              <a:rPr lang="en-US" b="1" smtClean="0"/>
              <a:t>Wedge </a:t>
            </a:r>
            <a:r>
              <a:rPr lang="en-US" smtClean="0"/>
              <a:t>(fifth option from the left).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b="1" smtClean="0"/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b="1" smtClean="0"/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mtClean="0"/>
              <a:t>To reproduce the background effects on this slide, do the following:</a:t>
            </a:r>
          </a:p>
          <a:p>
            <a:pPr marL="228600" indent="-228600" eaLnBrk="1" fontAlgn="auto" hangingPunct="1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smtClean="0"/>
              <a:t>Right-click the slide background, and then click </a:t>
            </a:r>
            <a:r>
              <a:rPr lang="en-US" b="1" smtClean="0"/>
              <a:t>Format Background</a:t>
            </a:r>
            <a:r>
              <a:rPr lang="en-US" smtClean="0"/>
              <a:t>. In the </a:t>
            </a:r>
            <a:r>
              <a:rPr lang="en-US" b="1" smtClean="0"/>
              <a:t>Format Background </a:t>
            </a:r>
            <a:r>
              <a:rPr lang="en-US" smtClean="0"/>
              <a:t>dialog box, click </a:t>
            </a:r>
            <a:r>
              <a:rPr lang="en-US" b="1" smtClean="0"/>
              <a:t>Fill</a:t>
            </a:r>
            <a:r>
              <a:rPr lang="en-US" smtClean="0"/>
              <a:t> in the left pane, select </a:t>
            </a:r>
            <a:r>
              <a:rPr lang="en-US" b="1" smtClean="0"/>
              <a:t>Gradient fill</a:t>
            </a:r>
            <a:r>
              <a:rPr lang="en-US" smtClean="0"/>
              <a:t> in the </a:t>
            </a:r>
            <a:r>
              <a:rPr lang="en-US" b="1" smtClean="0"/>
              <a:t>Fill</a:t>
            </a:r>
            <a:r>
              <a:rPr lang="en-US" smtClean="0"/>
              <a:t> pane, and then do the following:</a:t>
            </a:r>
          </a:p>
          <a:p>
            <a:pPr marL="685800" lvl="1" indent="-228600" eaLnBrk="1" fontAlgn="auto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mtClean="0"/>
              <a:t>In the </a:t>
            </a:r>
            <a:r>
              <a:rPr lang="en-US" b="1" smtClean="0"/>
              <a:t>Type</a:t>
            </a:r>
            <a:r>
              <a:rPr lang="en-US" smtClean="0"/>
              <a:t> list, select </a:t>
            </a:r>
            <a:r>
              <a:rPr lang="en-US" b="1" smtClean="0"/>
              <a:t>Radial</a:t>
            </a:r>
            <a:r>
              <a:rPr lang="en-US" smtClean="0"/>
              <a:t>.</a:t>
            </a:r>
          </a:p>
          <a:p>
            <a:pPr marL="685800" lvl="1" indent="-228600" eaLnBrk="1" fontAlgn="auto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mtClean="0"/>
              <a:t>In the </a:t>
            </a:r>
            <a:r>
              <a:rPr lang="en-US" b="1" smtClean="0"/>
              <a:t>Direction</a:t>
            </a:r>
            <a:r>
              <a:rPr lang="en-US" smtClean="0"/>
              <a:t> list, click </a:t>
            </a:r>
            <a:r>
              <a:rPr lang="en-US" b="1" smtClean="0"/>
              <a:t>From Center </a:t>
            </a:r>
            <a:r>
              <a:rPr lang="en-US" smtClean="0"/>
              <a:t>(third option from the left).</a:t>
            </a:r>
          </a:p>
          <a:p>
            <a:pPr marL="685800" lvl="1" indent="-228600" eaLnBrk="1" fontAlgn="auto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mtClean="0"/>
              <a:t>Under </a:t>
            </a:r>
            <a:r>
              <a:rPr lang="en-US" b="1" smtClean="0"/>
              <a:t>Gradient stops</a:t>
            </a:r>
            <a:r>
              <a:rPr lang="en-US" smtClean="0"/>
              <a:t>, click </a:t>
            </a:r>
            <a:r>
              <a:rPr lang="en-US" b="1" smtClean="0"/>
              <a:t>Add</a:t>
            </a:r>
            <a:r>
              <a:rPr lang="en-US" smtClean="0"/>
              <a:t> or </a:t>
            </a:r>
            <a:r>
              <a:rPr lang="en-US" b="1" smtClean="0"/>
              <a:t>Remove</a:t>
            </a:r>
            <a:r>
              <a:rPr lang="en-US" smtClean="0"/>
              <a:t> until two stops appear in the drop-down list.</a:t>
            </a:r>
          </a:p>
          <a:p>
            <a:pPr marL="228600" indent="-228600" eaLnBrk="1" fontAlgn="auto" hangingPunct="1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smtClean="0"/>
              <a:t>Also under </a:t>
            </a:r>
            <a:r>
              <a:rPr lang="en-US" b="1" smtClean="0"/>
              <a:t>Gradient stops</a:t>
            </a:r>
            <a:r>
              <a:rPr lang="en-US" smtClean="0"/>
              <a:t>, customize the gradient stops as follows:</a:t>
            </a:r>
          </a:p>
          <a:p>
            <a:pPr marL="685800" lvl="1" indent="-228600" eaLnBrk="1" fontAlgn="auto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mtClean="0"/>
              <a:t>Select </a:t>
            </a:r>
            <a:r>
              <a:rPr lang="en-US" b="1" smtClean="0"/>
              <a:t>Stop 1 </a:t>
            </a:r>
            <a:r>
              <a:rPr lang="en-US" smtClean="0"/>
              <a:t>from the list, and then do the following:</a:t>
            </a:r>
          </a:p>
          <a:p>
            <a:pPr marL="1143000" lvl="2" indent="-228600" eaLnBrk="1" fontAlgn="auto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mtClean="0"/>
              <a:t>In the </a:t>
            </a:r>
            <a:r>
              <a:rPr lang="en-US" b="1" smtClean="0"/>
              <a:t>Stop position </a:t>
            </a:r>
            <a:r>
              <a:rPr lang="en-US" smtClean="0"/>
              <a:t>box, enter </a:t>
            </a:r>
            <a:r>
              <a:rPr lang="en-US" b="1" smtClean="0"/>
              <a:t>10%</a:t>
            </a:r>
            <a:r>
              <a:rPr lang="en-US" smtClean="0"/>
              <a:t>.</a:t>
            </a:r>
          </a:p>
          <a:p>
            <a:pPr marL="1143000" lvl="2" indent="-228600" eaLnBrk="1" fontAlgn="auto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mtClean="0"/>
              <a:t>Click the button next to </a:t>
            </a:r>
            <a:r>
              <a:rPr lang="en-US" b="1" smtClean="0"/>
              <a:t>Color</a:t>
            </a:r>
            <a:r>
              <a:rPr lang="en-US" smtClean="0"/>
              <a:t>, and then under </a:t>
            </a:r>
            <a:r>
              <a:rPr lang="en-US" b="1" smtClean="0"/>
              <a:t>Theme Colors </a:t>
            </a:r>
            <a:r>
              <a:rPr lang="en-US" smtClean="0"/>
              <a:t>click </a:t>
            </a:r>
            <a:r>
              <a:rPr lang="en-US" b="1" smtClean="0"/>
              <a:t>White, Background 1 </a:t>
            </a:r>
            <a:r>
              <a:rPr lang="en-US" smtClean="0"/>
              <a:t>(first row, first option from the left).</a:t>
            </a:r>
          </a:p>
          <a:p>
            <a:pPr marL="685800" lvl="1" indent="-228600" eaLnBrk="1" fontAlgn="auto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mtClean="0"/>
              <a:t>Select </a:t>
            </a:r>
            <a:r>
              <a:rPr lang="en-US" b="1" smtClean="0"/>
              <a:t>Stop 2 </a:t>
            </a:r>
            <a:r>
              <a:rPr lang="en-US" smtClean="0"/>
              <a:t>from the list, and then do the following: </a:t>
            </a:r>
          </a:p>
          <a:p>
            <a:pPr marL="1143000" lvl="2" indent="-228600" eaLnBrk="1" fontAlgn="auto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mtClean="0"/>
              <a:t>In the </a:t>
            </a:r>
            <a:r>
              <a:rPr lang="en-US" b="1" smtClean="0"/>
              <a:t>Stop position </a:t>
            </a:r>
            <a:r>
              <a:rPr lang="en-US" smtClean="0"/>
              <a:t>box, enter </a:t>
            </a:r>
            <a:r>
              <a:rPr lang="en-US" b="1" smtClean="0"/>
              <a:t>100%</a:t>
            </a:r>
            <a:r>
              <a:rPr lang="en-US" smtClean="0"/>
              <a:t>.</a:t>
            </a:r>
          </a:p>
          <a:p>
            <a:pPr marL="1143000" lvl="2" indent="-228600" eaLnBrk="1" fontAlgn="auto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mtClean="0"/>
              <a:t>Click the button next to </a:t>
            </a:r>
            <a:r>
              <a:rPr lang="en-US" b="1" smtClean="0"/>
              <a:t>Color</a:t>
            </a:r>
            <a:r>
              <a:rPr lang="en-US" smtClean="0"/>
              <a:t>, and then under </a:t>
            </a:r>
            <a:r>
              <a:rPr lang="en-US" b="1" smtClean="0"/>
              <a:t>Theme Colors</a:t>
            </a:r>
            <a:r>
              <a:rPr lang="en-US" smtClean="0"/>
              <a:t> click </a:t>
            </a:r>
            <a:r>
              <a:rPr lang="en-US" b="1" smtClean="0"/>
              <a:t>Black, Text 1 </a:t>
            </a:r>
            <a:r>
              <a:rPr lang="en-US" smtClean="0"/>
              <a:t>(first row, second option from the left).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6627" name="Slide Image Placeholder 4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E63D4-9B1F-4DCB-AF93-F54AEED1B15E}" type="datetimeFigureOut">
              <a:rPr lang="en-US" smtClean="0"/>
              <a:pPr/>
              <a:t>11/16/2012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AE48BA-CFB4-4D7C-9453-8024854A7B2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E63D4-9B1F-4DCB-AF93-F54AEED1B15E}" type="datetimeFigureOut">
              <a:rPr lang="en-US" smtClean="0"/>
              <a:pPr/>
              <a:t>11/16/2012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AE48BA-CFB4-4D7C-9453-8024854A7B2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E63D4-9B1F-4DCB-AF93-F54AEED1B15E}" type="datetimeFigureOut">
              <a:rPr lang="en-US" smtClean="0"/>
              <a:pPr/>
              <a:t>11/16/2012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AE48BA-CFB4-4D7C-9453-8024854A7B2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E63D4-9B1F-4DCB-AF93-F54AEED1B15E}" type="datetimeFigureOut">
              <a:rPr lang="en-US" smtClean="0"/>
              <a:pPr/>
              <a:t>11/16/2012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AE48BA-CFB4-4D7C-9453-8024854A7B2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E63D4-9B1F-4DCB-AF93-F54AEED1B15E}" type="datetimeFigureOut">
              <a:rPr lang="en-US" smtClean="0"/>
              <a:pPr/>
              <a:t>11/16/2012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AE48BA-CFB4-4D7C-9453-8024854A7B2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E63D4-9B1F-4DCB-AF93-F54AEED1B15E}" type="datetimeFigureOut">
              <a:rPr lang="en-US" smtClean="0"/>
              <a:pPr/>
              <a:t>11/16/2012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AE48BA-CFB4-4D7C-9453-8024854A7B2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E63D4-9B1F-4DCB-AF93-F54AEED1B15E}" type="datetimeFigureOut">
              <a:rPr lang="en-US" smtClean="0"/>
              <a:pPr/>
              <a:t>11/16/2012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AE48BA-CFB4-4D7C-9453-8024854A7B2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E63D4-9B1F-4DCB-AF93-F54AEED1B15E}" type="datetimeFigureOut">
              <a:rPr lang="en-US" smtClean="0"/>
              <a:pPr/>
              <a:t>11/16/2012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AE48BA-CFB4-4D7C-9453-8024854A7B2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E63D4-9B1F-4DCB-AF93-F54AEED1B15E}" type="datetimeFigureOut">
              <a:rPr lang="en-US" smtClean="0"/>
              <a:pPr/>
              <a:t>11/16/2012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AE48BA-CFB4-4D7C-9453-8024854A7B2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E63D4-9B1F-4DCB-AF93-F54AEED1B15E}" type="datetimeFigureOut">
              <a:rPr lang="en-US" smtClean="0"/>
              <a:pPr/>
              <a:t>11/16/2012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AE48BA-CFB4-4D7C-9453-8024854A7B2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E63D4-9B1F-4DCB-AF93-F54AEED1B15E}" type="datetimeFigureOut">
              <a:rPr lang="en-US" smtClean="0"/>
              <a:pPr/>
              <a:t>11/16/2012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AE48BA-CFB4-4D7C-9453-8024854A7B2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9E63D4-9B1F-4DCB-AF93-F54AEED1B15E}" type="datetimeFigureOut">
              <a:rPr lang="en-US" smtClean="0"/>
              <a:pPr/>
              <a:t>11/16/2012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AE48BA-CFB4-4D7C-9453-8024854A7B2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10" Type="http://schemas.openxmlformats.org/officeDocument/2006/relationships/image" Target="../media/image3.png"/><Relationship Id="rId4" Type="http://schemas.openxmlformats.org/officeDocument/2006/relationships/diagramLayout" Target="../diagrams/layout1.xml"/><Relationship Id="rId9" Type="http://schemas.openxmlformats.org/officeDocument/2006/relationships/image" Target="../media/image2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10" Type="http://schemas.openxmlformats.org/officeDocument/2006/relationships/image" Target="../media/image3.png"/><Relationship Id="rId4" Type="http://schemas.openxmlformats.org/officeDocument/2006/relationships/diagramLayout" Target="../diagrams/layout2.xml"/><Relationship Id="rId9" Type="http://schemas.openxmlformats.org/officeDocument/2006/relationships/image" Target="../media/image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1026"/>
          <p:cNvSpPr>
            <a:spLocks noGrp="1" noChangeArrowheads="1"/>
          </p:cNvSpPr>
          <p:nvPr>
            <p:ph type="ctrTitle"/>
          </p:nvPr>
        </p:nvSpPr>
        <p:spPr>
          <a:xfrm>
            <a:off x="762000" y="1524000"/>
            <a:ext cx="7681912" cy="3810000"/>
          </a:xfrm>
        </p:spPr>
        <p:txBody>
          <a:bodyPr/>
          <a:lstStyle/>
          <a:p>
            <a:pPr>
              <a:defRPr/>
            </a:pPr>
            <a:r>
              <a:rPr lang="en-CA" b="1" dirty="0" smtClean="0"/>
              <a:t>Bridge Training For Internationally Trained Psychologists and Allied Mental Health Professionals</a:t>
            </a:r>
            <a:br>
              <a:rPr lang="en-CA" b="1" dirty="0" smtClean="0"/>
            </a:br>
            <a:r>
              <a:rPr lang="en-CA" b="1" dirty="0" smtClean="0"/>
              <a:t>(BTMH)</a:t>
            </a:r>
            <a:endParaRPr b="1" dirty="0"/>
          </a:p>
        </p:txBody>
      </p:sp>
      <p:sp>
        <p:nvSpPr>
          <p:cNvPr id="8195" name="Rectangle 1027"/>
          <p:cNvSpPr>
            <a:spLocks noGrp="1" noChangeArrowheads="1"/>
          </p:cNvSpPr>
          <p:nvPr>
            <p:ph type="subTitle" idx="1"/>
          </p:nvPr>
        </p:nvSpPr>
        <p:spPr>
          <a:xfrm>
            <a:off x="731838" y="5286375"/>
            <a:ext cx="7681912" cy="1569660"/>
          </a:xfrm>
        </p:spPr>
        <p:txBody>
          <a:bodyPr>
            <a:spAutoFit/>
          </a:bodyPr>
          <a:lstStyle/>
          <a:p>
            <a:pPr eaLnBrk="1" hangingPunct="1">
              <a:spcBef>
                <a:spcPct val="0"/>
              </a:spcBef>
            </a:pPr>
            <a:r>
              <a:rPr lang="en-US" dirty="0" smtClean="0"/>
              <a:t>Dr. Mallika Indran</a:t>
            </a:r>
          </a:p>
          <a:p>
            <a:pPr eaLnBrk="1" hangingPunct="1">
              <a:spcBef>
                <a:spcPct val="0"/>
              </a:spcBef>
            </a:pPr>
            <a:r>
              <a:rPr lang="en-US" dirty="0" smtClean="0"/>
              <a:t>Project Manager</a:t>
            </a:r>
          </a:p>
          <a:p>
            <a:pPr>
              <a:spcBef>
                <a:spcPct val="0"/>
              </a:spcBef>
            </a:pPr>
            <a:endParaRPr lang="en-US" dirty="0" smtClean="0"/>
          </a:p>
        </p:txBody>
      </p:sp>
      <p:grpSp>
        <p:nvGrpSpPr>
          <p:cNvPr id="28" name="Group 27"/>
          <p:cNvGrpSpPr/>
          <p:nvPr/>
        </p:nvGrpSpPr>
        <p:grpSpPr>
          <a:xfrm>
            <a:off x="152400" y="228600"/>
            <a:ext cx="8853220" cy="6400800"/>
            <a:chOff x="152400" y="228600"/>
            <a:chExt cx="8853220" cy="6400800"/>
          </a:xfrm>
        </p:grpSpPr>
        <p:pic>
          <p:nvPicPr>
            <p:cNvPr id="8200" name="Picture 7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7543800" y="228600"/>
              <a:ext cx="1461820" cy="11348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1" name="Picture 20" descr="NEW_Ont_logo_blk"/>
            <p:cNvPicPr/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7579464" y="5449111"/>
              <a:ext cx="1173168" cy="5523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2" name="Picture 21" descr="Canada Logo"/>
            <p:cNvPicPr/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7653715" y="5978728"/>
              <a:ext cx="1284545" cy="6506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4" name="Picture 2" descr="\\sbs\RedirectedFolders\mindran\My Documents\My Pictures\MNLC-Logo-Aligned-2c (3).png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152400" y="228600"/>
              <a:ext cx="1598246" cy="762000"/>
            </a:xfrm>
            <a:prstGeom prst="rect">
              <a:avLst/>
            </a:prstGeom>
            <a:noFill/>
          </p:spPr>
        </p:pic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PLACEMENTS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Clinical Counselling</a:t>
            </a:r>
          </a:p>
          <a:p>
            <a:r>
              <a:rPr lang="en-US" dirty="0" smtClean="0"/>
              <a:t>Case Management</a:t>
            </a:r>
          </a:p>
          <a:p>
            <a:r>
              <a:rPr lang="en-US" dirty="0" smtClean="0"/>
              <a:t>Group Therapy </a:t>
            </a:r>
          </a:p>
          <a:p>
            <a:r>
              <a:rPr lang="en-US" dirty="0" smtClean="0"/>
              <a:t>Psycho-educational group work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4" name="Picture 3" descr="NEW_Ont_logo_blk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79464" y="5449111"/>
            <a:ext cx="1173168" cy="552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5" name="Group 4"/>
          <p:cNvGrpSpPr/>
          <p:nvPr/>
        </p:nvGrpSpPr>
        <p:grpSpPr>
          <a:xfrm>
            <a:off x="152400" y="228600"/>
            <a:ext cx="8853220" cy="6400800"/>
            <a:chOff x="152400" y="228600"/>
            <a:chExt cx="8853220" cy="6400800"/>
          </a:xfrm>
        </p:grpSpPr>
        <p:pic>
          <p:nvPicPr>
            <p:cNvPr id="6" name="Picture 7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7543800" y="228600"/>
              <a:ext cx="1461820" cy="11348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" name="Picture 6" descr="NEW_Ont_logo_blk"/>
            <p:cNvPicPr/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7579464" y="5449111"/>
              <a:ext cx="1173168" cy="5523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" name="Picture 7" descr="Canada Logo"/>
            <p:cNvPicPr/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7653715" y="5978728"/>
              <a:ext cx="1284545" cy="6506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9" name="Picture 2" descr="\\sbs\RedirectedFolders\mindran\My Documents\My Pictures\MNLC-Logo-Aligned-2c (3).png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152400" y="228600"/>
              <a:ext cx="1598246" cy="762000"/>
            </a:xfrm>
            <a:prstGeom prst="rect">
              <a:avLst/>
            </a:prstGeom>
            <a:noFill/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43000"/>
            <a:ext cx="8229600" cy="1143000"/>
          </a:xfrm>
        </p:spPr>
        <p:txBody>
          <a:bodyPr/>
          <a:lstStyle/>
          <a:p>
            <a:r>
              <a:rPr lang="en-US" b="1" dirty="0" smtClean="0"/>
              <a:t>RECRUITMENT FOR PLACEMENTS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2514600"/>
            <a:ext cx="8229600" cy="3810000"/>
          </a:xfrm>
        </p:spPr>
        <p:txBody>
          <a:bodyPr/>
          <a:lstStyle/>
          <a:p>
            <a:r>
              <a:rPr lang="en-US" dirty="0" smtClean="0"/>
              <a:t>Placement posting </a:t>
            </a:r>
          </a:p>
          <a:p>
            <a:r>
              <a:rPr lang="en-US" dirty="0" smtClean="0"/>
              <a:t>Resume and cover letter submission</a:t>
            </a:r>
          </a:p>
          <a:p>
            <a:r>
              <a:rPr lang="en-US" dirty="0" smtClean="0"/>
              <a:t>Interview with agency</a:t>
            </a:r>
          </a:p>
          <a:p>
            <a:r>
              <a:rPr lang="en-US" dirty="0" smtClean="0"/>
              <a:t>Placement offer</a:t>
            </a:r>
            <a:endParaRPr lang="en-US" dirty="0"/>
          </a:p>
        </p:txBody>
      </p:sp>
      <p:pic>
        <p:nvPicPr>
          <p:cNvPr id="4" name="Picture 3" descr="NEW_Ont_logo_blk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79464" y="5449111"/>
            <a:ext cx="1173168" cy="552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5" name="Group 4"/>
          <p:cNvGrpSpPr/>
          <p:nvPr/>
        </p:nvGrpSpPr>
        <p:grpSpPr>
          <a:xfrm>
            <a:off x="152400" y="228600"/>
            <a:ext cx="8853220" cy="6400800"/>
            <a:chOff x="152400" y="228600"/>
            <a:chExt cx="8853220" cy="6400800"/>
          </a:xfrm>
        </p:grpSpPr>
        <p:pic>
          <p:nvPicPr>
            <p:cNvPr id="6" name="Picture 7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7543800" y="228600"/>
              <a:ext cx="1461820" cy="11348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" name="Picture 6" descr="NEW_Ont_logo_blk"/>
            <p:cNvPicPr/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7579464" y="5449111"/>
              <a:ext cx="1173168" cy="5523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" name="Picture 7" descr="Canada Logo"/>
            <p:cNvPicPr/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7653715" y="5978728"/>
              <a:ext cx="1284545" cy="6506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9" name="Picture 2" descr="\\sbs\RedirectedFolders\mindran\My Documents\My Pictures\MNLC-Logo-Aligned-2c (3).png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152400" y="228600"/>
              <a:ext cx="1598246" cy="762000"/>
            </a:xfrm>
            <a:prstGeom prst="rect">
              <a:avLst/>
            </a:prstGeom>
            <a:noFill/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AGENCY SUPERVISION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5181600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Orient participant to organizational vision, mission, theoretical framework and approach, policies and procedures</a:t>
            </a:r>
          </a:p>
          <a:p>
            <a:endParaRPr lang="en-US" dirty="0" smtClean="0"/>
          </a:p>
          <a:p>
            <a:r>
              <a:rPr lang="en-US" dirty="0" smtClean="0"/>
              <a:t>Develop learning objectives for the placement together with the participant</a:t>
            </a:r>
          </a:p>
          <a:p>
            <a:endParaRPr lang="en-US" dirty="0" smtClean="0"/>
          </a:p>
          <a:p>
            <a:r>
              <a:rPr lang="en-US" dirty="0" smtClean="0"/>
              <a:t>Weekly supervisory meetings</a:t>
            </a:r>
          </a:p>
          <a:p>
            <a:endParaRPr lang="en-US" dirty="0" smtClean="0"/>
          </a:p>
          <a:p>
            <a:r>
              <a:rPr lang="en-US" dirty="0" smtClean="0"/>
              <a:t>Including participant in staff meetings, professional development activities and agency events</a:t>
            </a:r>
          </a:p>
          <a:p>
            <a:endParaRPr lang="en-US" dirty="0" smtClean="0"/>
          </a:p>
          <a:p>
            <a:r>
              <a:rPr lang="en-US" dirty="0" smtClean="0"/>
              <a:t>Monitoring performance and provide structured feedback through mid-term and final evaluation</a:t>
            </a:r>
          </a:p>
          <a:p>
            <a:endParaRPr lang="en-US" dirty="0" smtClean="0"/>
          </a:p>
          <a:p>
            <a:endParaRPr lang="en-US" dirty="0"/>
          </a:p>
        </p:txBody>
      </p:sp>
      <p:grpSp>
        <p:nvGrpSpPr>
          <p:cNvPr id="5" name="Group 4"/>
          <p:cNvGrpSpPr/>
          <p:nvPr/>
        </p:nvGrpSpPr>
        <p:grpSpPr>
          <a:xfrm>
            <a:off x="152400" y="228600"/>
            <a:ext cx="8853220" cy="6400800"/>
            <a:chOff x="152400" y="228600"/>
            <a:chExt cx="8853220" cy="6400800"/>
          </a:xfrm>
        </p:grpSpPr>
        <p:pic>
          <p:nvPicPr>
            <p:cNvPr id="6" name="Picture 7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7543800" y="228600"/>
              <a:ext cx="1461820" cy="11348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" name="Picture 6" descr="NEW_Ont_logo_blk"/>
            <p:cNvPicPr/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7579464" y="5449111"/>
              <a:ext cx="1173168" cy="5523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" name="Picture 7" descr="Canada Logo"/>
            <p:cNvPicPr/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7653715" y="5978728"/>
              <a:ext cx="1284545" cy="6506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9" name="Picture 2" descr="\\sbs\RedirectedFolders\mindran\My Documents\My Pictures\MNLC-Logo-Aligned-2c (3).png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152400" y="228600"/>
              <a:ext cx="1598246" cy="762000"/>
            </a:xfrm>
            <a:prstGeom prst="rect">
              <a:avLst/>
            </a:prstGeom>
            <a:noFill/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 </a:t>
            </a:r>
            <a:br>
              <a:rPr lang="en-US" dirty="0"/>
            </a:br>
            <a:r>
              <a:rPr lang="en-US" b="1" dirty="0" smtClean="0"/>
              <a:t>CERTIFICATE PROGRAM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Skills to work</a:t>
            </a:r>
          </a:p>
          <a:p>
            <a:r>
              <a:rPr lang="en-US" dirty="0"/>
              <a:t>Children’s mental health</a:t>
            </a:r>
          </a:p>
          <a:p>
            <a:r>
              <a:rPr lang="en-US" dirty="0"/>
              <a:t>Adult Mental Health</a:t>
            </a:r>
          </a:p>
          <a:p>
            <a:r>
              <a:rPr lang="en-US" dirty="0"/>
              <a:t>Cognitive Behavioural Therapy </a:t>
            </a:r>
          </a:p>
          <a:p>
            <a:endParaRPr lang="en-US" dirty="0"/>
          </a:p>
        </p:txBody>
      </p:sp>
      <p:pic>
        <p:nvPicPr>
          <p:cNvPr id="4" name="Picture 2" descr="\\sbs\RedirectedFolders\mindran\My Documents\My Pictures\MNLC-Logo-Aligned-2c (3)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152400"/>
            <a:ext cx="1598246" cy="533400"/>
          </a:xfrm>
          <a:prstGeom prst="rect">
            <a:avLst/>
          </a:prstGeom>
          <a:noFill/>
        </p:spPr>
      </p:pic>
      <p:pic>
        <p:nvPicPr>
          <p:cNvPr id="5" name="Picture 4" descr="NEW_Ont_logo_blk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79464" y="5449111"/>
            <a:ext cx="1173168" cy="552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 descr="Canada Logo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653715" y="5978728"/>
            <a:ext cx="1284545" cy="6506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NETWORKING EVENTS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Mental health employer engagement </a:t>
            </a:r>
            <a:r>
              <a:rPr lang="en-US" dirty="0" smtClean="0"/>
              <a:t>event</a:t>
            </a:r>
          </a:p>
          <a:p>
            <a:r>
              <a:rPr lang="en-US" dirty="0" smtClean="0"/>
              <a:t>Graduation ceremony</a:t>
            </a:r>
            <a:endParaRPr lang="en-US" dirty="0"/>
          </a:p>
          <a:p>
            <a:pPr>
              <a:buNone/>
            </a:pPr>
            <a:endParaRPr lang="en-US" dirty="0"/>
          </a:p>
        </p:txBody>
      </p:sp>
      <p:pic>
        <p:nvPicPr>
          <p:cNvPr id="4" name="Picture 2" descr="\\sbs\RedirectedFolders\mindran\My Documents\My Pictures\MNLC-Logo-Aligned-2c (3)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152400"/>
            <a:ext cx="1598246" cy="533400"/>
          </a:xfrm>
          <a:prstGeom prst="rect">
            <a:avLst/>
          </a:prstGeom>
          <a:noFill/>
        </p:spPr>
      </p:pic>
      <p:pic>
        <p:nvPicPr>
          <p:cNvPr id="5" name="Picture 4" descr="NEW_Ont_logo_blk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79464" y="5449111"/>
            <a:ext cx="1173168" cy="552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 descr="Canada Logo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653715" y="5978728"/>
            <a:ext cx="1284545" cy="6506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OTHER BENEFITS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Membership with OACCPP</a:t>
            </a:r>
          </a:p>
          <a:p>
            <a:r>
              <a:rPr lang="en-US" dirty="0" smtClean="0"/>
              <a:t>Liability insurance </a:t>
            </a:r>
          </a:p>
          <a:p>
            <a:r>
              <a:rPr lang="en-US" dirty="0" smtClean="0"/>
              <a:t>WSIB</a:t>
            </a:r>
            <a:endParaRPr lang="en-US" dirty="0"/>
          </a:p>
        </p:txBody>
      </p:sp>
      <p:pic>
        <p:nvPicPr>
          <p:cNvPr id="4" name="Picture 3" descr="NEW_Ont_logo_blk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79464" y="5449111"/>
            <a:ext cx="1173168" cy="552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5" name="Group 4"/>
          <p:cNvGrpSpPr/>
          <p:nvPr/>
        </p:nvGrpSpPr>
        <p:grpSpPr>
          <a:xfrm>
            <a:off x="152400" y="228600"/>
            <a:ext cx="8853220" cy="6400800"/>
            <a:chOff x="152400" y="228600"/>
            <a:chExt cx="8853220" cy="6400800"/>
          </a:xfrm>
        </p:grpSpPr>
        <p:pic>
          <p:nvPicPr>
            <p:cNvPr id="6" name="Picture 7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7543800" y="228600"/>
              <a:ext cx="1461820" cy="11348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" name="Picture 6" descr="NEW_Ont_logo_blk"/>
            <p:cNvPicPr/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7579464" y="5449111"/>
              <a:ext cx="1173168" cy="5523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" name="Picture 7" descr="Canada Logo"/>
            <p:cNvPicPr/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7653715" y="5978728"/>
              <a:ext cx="1284545" cy="6506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9" name="Picture 2" descr="\\sbs\RedirectedFolders\mindran\My Documents\My Pictures\MNLC-Logo-Aligned-2c (3).png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152400" y="228600"/>
              <a:ext cx="1598246" cy="762000"/>
            </a:xfrm>
            <a:prstGeom prst="rect">
              <a:avLst/>
            </a:prstGeom>
            <a:noFill/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ELIGIBILITY</a:t>
            </a:r>
            <a:br>
              <a:rPr lang="en-US" b="1" dirty="0" smtClean="0"/>
            </a:b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76800"/>
          </a:xfrm>
        </p:spPr>
        <p:txBody>
          <a:bodyPr/>
          <a:lstStyle/>
          <a:p>
            <a:r>
              <a:rPr lang="en-US" dirty="0"/>
              <a:t>Bachelor’s degree in </a:t>
            </a:r>
            <a:r>
              <a:rPr lang="en-US" dirty="0" smtClean="0"/>
              <a:t>counselling</a:t>
            </a:r>
            <a:r>
              <a:rPr lang="en-US" dirty="0"/>
              <a:t>, psychology or social work</a:t>
            </a:r>
          </a:p>
          <a:p>
            <a:r>
              <a:rPr lang="en-US" dirty="0"/>
              <a:t>Psychiatrists</a:t>
            </a:r>
          </a:p>
          <a:p>
            <a:r>
              <a:rPr lang="en-US" b="1" dirty="0" smtClean="0"/>
              <a:t>A minimum of two years of relevant work experience</a:t>
            </a:r>
            <a:r>
              <a:rPr lang="en-US" dirty="0" smtClean="0"/>
              <a:t> in psychotherapy, clinical counselling or community mental health</a:t>
            </a:r>
          </a:p>
          <a:p>
            <a:r>
              <a:rPr lang="en-US" b="1" dirty="0" smtClean="0"/>
              <a:t>Canadian Language Benchmark score  7 </a:t>
            </a:r>
          </a:p>
          <a:p>
            <a:r>
              <a:rPr lang="en-US" b="1" dirty="0" smtClean="0"/>
              <a:t>Eligibility to work in Ontario</a:t>
            </a:r>
          </a:p>
          <a:p>
            <a:endParaRPr lang="en-US" b="1" dirty="0" smtClean="0"/>
          </a:p>
          <a:p>
            <a:endParaRPr lang="en-US" dirty="0"/>
          </a:p>
        </p:txBody>
      </p:sp>
      <p:pic>
        <p:nvPicPr>
          <p:cNvPr id="4" name="Picture 2" descr="\\sbs\RedirectedFolders\mindran\My Documents\My Pictures\MNLC-Logo-Aligned-2c (3)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152400"/>
            <a:ext cx="1598246" cy="533400"/>
          </a:xfrm>
          <a:prstGeom prst="rect">
            <a:avLst/>
          </a:prstGeom>
          <a:noFill/>
        </p:spPr>
      </p:pic>
      <p:pic>
        <p:nvPicPr>
          <p:cNvPr id="5" name="Picture 4" descr="NEW_Ont_logo_blk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79464" y="5449111"/>
            <a:ext cx="1173168" cy="552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 descr="Canada Logo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653715" y="5978728"/>
            <a:ext cx="1284545" cy="6506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SELECTION PROCESS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Admission paper screening</a:t>
            </a:r>
          </a:p>
          <a:p>
            <a:r>
              <a:rPr lang="en-US" dirty="0" smtClean="0"/>
              <a:t>Intake Interview</a:t>
            </a:r>
          </a:p>
          <a:p>
            <a:r>
              <a:rPr lang="en-US" dirty="0" smtClean="0"/>
              <a:t>Pre admission written test</a:t>
            </a:r>
          </a:p>
          <a:p>
            <a:r>
              <a:rPr lang="en-US" dirty="0" smtClean="0"/>
              <a:t>Orientation</a:t>
            </a:r>
            <a:endParaRPr lang="en-US" dirty="0"/>
          </a:p>
        </p:txBody>
      </p:sp>
      <p:pic>
        <p:nvPicPr>
          <p:cNvPr id="4" name="Picture 2" descr="\\sbs\RedirectedFolders\mindran\My Documents\My Pictures\MNLC-Logo-Aligned-2c (3)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152400"/>
            <a:ext cx="1598246" cy="533400"/>
          </a:xfrm>
          <a:prstGeom prst="rect">
            <a:avLst/>
          </a:prstGeom>
          <a:noFill/>
        </p:spPr>
      </p:pic>
      <p:pic>
        <p:nvPicPr>
          <p:cNvPr id="5" name="Picture 4" descr="NEW_Ont_logo_blk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79464" y="5449111"/>
            <a:ext cx="1173168" cy="552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 descr="Canada Logo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653715" y="5978728"/>
            <a:ext cx="1284545" cy="6506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AGENCY SUPERVISORS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Mental health delivery role</a:t>
            </a:r>
          </a:p>
          <a:p>
            <a:r>
              <a:rPr lang="en-US" dirty="0" smtClean="0"/>
              <a:t>Prior experience in supervision</a:t>
            </a:r>
          </a:p>
          <a:p>
            <a:r>
              <a:rPr lang="en-US" dirty="0" smtClean="0"/>
              <a:t>Graduate level training in a mental health profession</a:t>
            </a:r>
            <a:endParaRPr lang="en-US" dirty="0"/>
          </a:p>
        </p:txBody>
      </p:sp>
      <p:pic>
        <p:nvPicPr>
          <p:cNvPr id="4" name="Picture 3" descr="NEW_Ont_logo_blk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79464" y="5449111"/>
            <a:ext cx="1173168" cy="552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5" name="Group 4"/>
          <p:cNvGrpSpPr/>
          <p:nvPr/>
        </p:nvGrpSpPr>
        <p:grpSpPr>
          <a:xfrm>
            <a:off x="152400" y="228600"/>
            <a:ext cx="8853220" cy="6400800"/>
            <a:chOff x="152400" y="228600"/>
            <a:chExt cx="8853220" cy="6400800"/>
          </a:xfrm>
        </p:grpSpPr>
        <p:pic>
          <p:nvPicPr>
            <p:cNvPr id="6" name="Picture 7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7543800" y="228600"/>
              <a:ext cx="1461820" cy="11348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" name="Picture 6" descr="NEW_Ont_logo_blk"/>
            <p:cNvPicPr/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7579464" y="5449111"/>
              <a:ext cx="1173168" cy="5523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" name="Picture 7" descr="Canada Logo"/>
            <p:cNvPicPr/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7653715" y="5978728"/>
              <a:ext cx="1284545" cy="6506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9" name="Picture 2" descr="\\sbs\RedirectedFolders\mindran\My Documents\My Pictures\MNLC-Logo-Aligned-2c (3).png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152400" y="228600"/>
              <a:ext cx="1598246" cy="762000"/>
            </a:xfrm>
            <a:prstGeom prst="rect">
              <a:avLst/>
            </a:prstGeom>
            <a:noFill/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CHALLENGES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Cultural awareness</a:t>
            </a:r>
          </a:p>
          <a:p>
            <a:r>
              <a:rPr lang="en-US" dirty="0" smtClean="0"/>
              <a:t>Hesitancy to take initiative</a:t>
            </a:r>
          </a:p>
          <a:p>
            <a:r>
              <a:rPr lang="en-US" dirty="0" smtClean="0"/>
              <a:t>Communication skills</a:t>
            </a:r>
          </a:p>
          <a:p>
            <a:r>
              <a:rPr lang="en-US" dirty="0" smtClean="0"/>
              <a:t>Knowledge on legal issues, policies, procedures and scope of practice</a:t>
            </a:r>
          </a:p>
          <a:p>
            <a:pPr>
              <a:buNone/>
            </a:pPr>
            <a:r>
              <a:rPr lang="en-US" dirty="0" smtClean="0"/>
              <a:t> </a:t>
            </a:r>
          </a:p>
          <a:p>
            <a:pPr>
              <a:buNone/>
            </a:pPr>
            <a:endParaRPr lang="en-US" dirty="0" smtClean="0"/>
          </a:p>
          <a:p>
            <a:endParaRPr lang="en-US" dirty="0"/>
          </a:p>
        </p:txBody>
      </p:sp>
      <p:pic>
        <p:nvPicPr>
          <p:cNvPr id="4" name="Picture 3" descr="NEW_Ont_logo_blk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79464" y="5449111"/>
            <a:ext cx="1173168" cy="552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5" name="Group 4"/>
          <p:cNvGrpSpPr/>
          <p:nvPr/>
        </p:nvGrpSpPr>
        <p:grpSpPr>
          <a:xfrm>
            <a:off x="152400" y="228600"/>
            <a:ext cx="8853220" cy="6400800"/>
            <a:chOff x="152400" y="228600"/>
            <a:chExt cx="8853220" cy="6400800"/>
          </a:xfrm>
        </p:grpSpPr>
        <p:pic>
          <p:nvPicPr>
            <p:cNvPr id="6" name="Picture 7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7543800" y="228600"/>
              <a:ext cx="1461820" cy="11348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" name="Picture 6" descr="NEW_Ont_logo_blk"/>
            <p:cNvPicPr/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7579464" y="5449111"/>
              <a:ext cx="1173168" cy="5523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" name="Picture 7" descr="Canada Logo"/>
            <p:cNvPicPr/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7653715" y="5978728"/>
              <a:ext cx="1284545" cy="6506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9" name="Picture 2" descr="\\sbs\RedirectedFolders\mindran\My Documents\My Pictures\MNLC-Logo-Aligned-2c (3).png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152400" y="228600"/>
              <a:ext cx="1598246" cy="762000"/>
            </a:xfrm>
            <a:prstGeom prst="rect">
              <a:avLst/>
            </a:prstGeom>
            <a:noFill/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WHAT IS BTMH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A pioneering professional development program for internationally trained mental health professionals</a:t>
            </a:r>
          </a:p>
          <a:p>
            <a:r>
              <a:rPr lang="en-US" dirty="0" smtClean="0"/>
              <a:t>3 year pilot project</a:t>
            </a:r>
          </a:p>
          <a:p>
            <a:r>
              <a:rPr lang="en-US" dirty="0" smtClean="0"/>
              <a:t>Partnership with community based mental health agencies, settlement sector and educational provider</a:t>
            </a:r>
          </a:p>
          <a:p>
            <a:r>
              <a:rPr lang="en-US" dirty="0" smtClean="0"/>
              <a:t>Funded by the Ministry of Citizenship and Immigration Ontario</a:t>
            </a:r>
            <a:endParaRPr lang="en-US" dirty="0"/>
          </a:p>
        </p:txBody>
      </p:sp>
      <p:pic>
        <p:nvPicPr>
          <p:cNvPr id="4" name="Picture 3" descr="NEW_Ont_logo_blk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79464" y="5449111"/>
            <a:ext cx="1173168" cy="552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5" name="Group 4"/>
          <p:cNvGrpSpPr/>
          <p:nvPr/>
        </p:nvGrpSpPr>
        <p:grpSpPr>
          <a:xfrm>
            <a:off x="152400" y="228600"/>
            <a:ext cx="8853220" cy="6400800"/>
            <a:chOff x="152400" y="228600"/>
            <a:chExt cx="8853220" cy="6400800"/>
          </a:xfrm>
        </p:grpSpPr>
        <p:pic>
          <p:nvPicPr>
            <p:cNvPr id="6" name="Picture 7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7543800" y="228600"/>
              <a:ext cx="1461820" cy="11348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" name="Picture 6" descr="NEW_Ont_logo_blk"/>
            <p:cNvPicPr/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7579464" y="5449111"/>
              <a:ext cx="1173168" cy="5523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" name="Picture 7" descr="Canada Logo"/>
            <p:cNvPicPr/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7653715" y="5978728"/>
              <a:ext cx="1284545" cy="6506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9" name="Picture 2" descr="\\sbs\RedirectedFolders\mindran\My Documents\My Pictures\MNLC-Logo-Aligned-2c (3).png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152400" y="228600"/>
              <a:ext cx="1598246" cy="762000"/>
            </a:xfrm>
            <a:prstGeom prst="rect">
              <a:avLst/>
            </a:prstGeom>
            <a:noFill/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LEARNINGS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 great demand among internationally trained mental health professionals</a:t>
            </a:r>
          </a:p>
          <a:p>
            <a:r>
              <a:rPr lang="en-US" dirty="0" smtClean="0"/>
              <a:t>Online modalities for national use</a:t>
            </a:r>
          </a:p>
          <a:p>
            <a:r>
              <a:rPr lang="en-US" dirty="0" smtClean="0"/>
              <a:t>Enhance employer marketing</a:t>
            </a:r>
          </a:p>
          <a:p>
            <a:r>
              <a:rPr lang="en-US" dirty="0" smtClean="0"/>
              <a:t>Employment success rate is high for a pilot</a:t>
            </a:r>
          </a:p>
          <a:p>
            <a:r>
              <a:rPr lang="en-US" dirty="0" smtClean="0"/>
              <a:t>Well grounded for continuation</a:t>
            </a:r>
          </a:p>
          <a:p>
            <a:pPr>
              <a:buNone/>
            </a:pPr>
            <a:endParaRPr lang="en-US" dirty="0" smtClean="0"/>
          </a:p>
          <a:p>
            <a:endParaRPr lang="en-US" dirty="0"/>
          </a:p>
        </p:txBody>
      </p:sp>
      <p:pic>
        <p:nvPicPr>
          <p:cNvPr id="4" name="Picture 3" descr="NEW_Ont_logo_blk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79464" y="5449111"/>
            <a:ext cx="1173168" cy="552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5" name="Group 4"/>
          <p:cNvGrpSpPr/>
          <p:nvPr/>
        </p:nvGrpSpPr>
        <p:grpSpPr>
          <a:xfrm>
            <a:off x="152400" y="228600"/>
            <a:ext cx="8853220" cy="6400800"/>
            <a:chOff x="152400" y="228600"/>
            <a:chExt cx="8853220" cy="6400800"/>
          </a:xfrm>
        </p:grpSpPr>
        <p:pic>
          <p:nvPicPr>
            <p:cNvPr id="6" name="Picture 7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7543800" y="228600"/>
              <a:ext cx="1461820" cy="11348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" name="Picture 6" descr="NEW_Ont_logo_blk"/>
            <p:cNvPicPr/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7579464" y="5449111"/>
              <a:ext cx="1173168" cy="5523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" name="Picture 7" descr="Canada Logo"/>
            <p:cNvPicPr/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7653715" y="5978728"/>
              <a:ext cx="1284545" cy="6506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9" name="Picture 2" descr="\\sbs\RedirectedFolders\mindran\My Documents\My Pictures\MNLC-Logo-Aligned-2c (3).png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152400" y="228600"/>
              <a:ext cx="1598246" cy="762000"/>
            </a:xfrm>
            <a:prstGeom prst="rect">
              <a:avLst/>
            </a:prstGeom>
            <a:noFill/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BACKGROUND TO MNLCT LEADERSHIP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133600"/>
            <a:ext cx="8229600" cy="3962400"/>
          </a:xfrm>
        </p:spPr>
        <p:txBody>
          <a:bodyPr/>
          <a:lstStyle/>
          <a:p>
            <a:r>
              <a:rPr lang="en-US" dirty="0" smtClean="0"/>
              <a:t>Development of Community Mental health program</a:t>
            </a:r>
          </a:p>
          <a:p>
            <a:r>
              <a:rPr lang="en-US" dirty="0" smtClean="0"/>
              <a:t>Mentoring Internationally educated psychologists</a:t>
            </a:r>
          </a:p>
          <a:p>
            <a:r>
              <a:rPr lang="en-US" dirty="0" smtClean="0"/>
              <a:t>Settlement and Wellness</a:t>
            </a:r>
            <a:endParaRPr lang="en-US" dirty="0"/>
          </a:p>
        </p:txBody>
      </p:sp>
      <p:pic>
        <p:nvPicPr>
          <p:cNvPr id="4" name="Picture 3" descr="NEW_Ont_logo_blk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79464" y="5449111"/>
            <a:ext cx="1173168" cy="552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5" name="Group 4"/>
          <p:cNvGrpSpPr/>
          <p:nvPr/>
        </p:nvGrpSpPr>
        <p:grpSpPr>
          <a:xfrm>
            <a:off x="152400" y="228600"/>
            <a:ext cx="8853220" cy="6400800"/>
            <a:chOff x="152400" y="228600"/>
            <a:chExt cx="8853220" cy="6400800"/>
          </a:xfrm>
        </p:grpSpPr>
        <p:pic>
          <p:nvPicPr>
            <p:cNvPr id="6" name="Picture 7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7543800" y="228600"/>
              <a:ext cx="1461820" cy="11348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" name="Picture 6" descr="NEW_Ont_logo_blk"/>
            <p:cNvPicPr/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7579464" y="5449111"/>
              <a:ext cx="1173168" cy="5523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" name="Picture 7" descr="Canada Logo"/>
            <p:cNvPicPr/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7653715" y="5978728"/>
              <a:ext cx="1284545" cy="6506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9" name="Picture 2" descr="\\sbs\RedirectedFolders\mindran\My Documents\My Pictures\MNLC-Logo-Aligned-2c (3).png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152400" y="228600"/>
              <a:ext cx="1598246" cy="762000"/>
            </a:xfrm>
            <a:prstGeom prst="rect">
              <a:avLst/>
            </a:prstGeom>
            <a:noFill/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152400" y="228600"/>
            <a:ext cx="8853220" cy="6400800"/>
            <a:chOff x="152400" y="228600"/>
            <a:chExt cx="8853220" cy="6400800"/>
          </a:xfrm>
        </p:grpSpPr>
        <p:pic>
          <p:nvPicPr>
            <p:cNvPr id="6" name="Picture 7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7543800" y="228600"/>
              <a:ext cx="1461820" cy="11348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" name="Picture 6" descr="NEW_Ont_logo_blk"/>
            <p:cNvPicPr/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7579464" y="5449111"/>
              <a:ext cx="1173168" cy="5523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" name="Picture 7" descr="Canada Logo"/>
            <p:cNvPicPr/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7653715" y="5978728"/>
              <a:ext cx="1284545" cy="6506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9" name="Picture 2" descr="\\sbs\RedirectedFolders\mindran\My Documents\My Pictures\MNLC-Logo-Aligned-2c (3).png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152400" y="228600"/>
              <a:ext cx="1598246" cy="762000"/>
            </a:xfrm>
            <a:prstGeom prst="rect">
              <a:avLst/>
            </a:prstGeom>
            <a:noFill/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838200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MNLCT COMMITMENT TO PROGRAM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57400"/>
            <a:ext cx="8229600" cy="4525963"/>
          </a:xfrm>
        </p:spPr>
        <p:txBody>
          <a:bodyPr/>
          <a:lstStyle/>
          <a:p>
            <a:r>
              <a:rPr lang="en-US" dirty="0" smtClean="0"/>
              <a:t>Lead agency for project administration</a:t>
            </a:r>
          </a:p>
          <a:p>
            <a:r>
              <a:rPr lang="en-US" dirty="0" smtClean="0"/>
              <a:t>Tools for workplace experience through partnerships </a:t>
            </a:r>
          </a:p>
          <a:p>
            <a:r>
              <a:rPr lang="en-US" dirty="0" smtClean="0"/>
              <a:t>Tools for communication in mental health sector and workplace culture</a:t>
            </a:r>
          </a:p>
          <a:p>
            <a:r>
              <a:rPr lang="en-US" dirty="0" smtClean="0"/>
              <a:t>Independent program evaluation for continuous improvement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4" name="Picture 3" descr="NEW_Ont_logo_blk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79464" y="5449111"/>
            <a:ext cx="1173168" cy="552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/>
        </p:nvGraphicFramePr>
        <p:xfrm>
          <a:off x="1219200" y="1447800"/>
          <a:ext cx="6572296" cy="50006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5" name="Picture 2" descr="\\sbs\RedirectedFolders\mindran\My Documents\My Pictures\MNLC-Logo-Aligned-2c (3)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52400" y="152400"/>
            <a:ext cx="1598246" cy="533400"/>
          </a:xfrm>
          <a:prstGeom prst="rect">
            <a:avLst/>
          </a:prstGeom>
          <a:noFill/>
        </p:spPr>
      </p:pic>
      <p:pic>
        <p:nvPicPr>
          <p:cNvPr id="6" name="Picture 5" descr="NEW_Ont_logo_blk"/>
          <p:cNvPicPr/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7970832" y="5486400"/>
            <a:ext cx="1173168" cy="552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" descr="Canada Logo"/>
          <p:cNvPicPr/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7859455" y="5943600"/>
            <a:ext cx="1284545" cy="6506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685800" y="533400"/>
            <a:ext cx="8229600" cy="715962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PROGRAM COMPONENTS</a:t>
            </a:r>
            <a:endParaRPr lang="en-US" b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E7FC782-03AD-47D0-889B-E53E7AF21B5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>
                                            <p:graphicEl>
                                              <a:dgm id="{CE7FC782-03AD-47D0-889B-E53E7AF21B5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graphicEl>
                                              <a:dgm id="{CE7FC782-03AD-47D0-889B-E53E7AF21B5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>
                                            <p:graphicEl>
                                              <a:dgm id="{CE7FC782-03AD-47D0-889B-E53E7AF21B5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44BAF5A-54FB-4A17-8B15-1529ABE14C9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3" dur="1000"/>
                                        <p:tgtEl>
                                          <p:spTgt spid="4">
                                            <p:graphicEl>
                                              <a:dgm id="{B44BAF5A-54FB-4A17-8B15-1529ABE14C9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7CEE50B7-A4E1-4983-AED3-5CDE0E17F18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6" dur="1000"/>
                                        <p:tgtEl>
                                          <p:spTgt spid="4">
                                            <p:graphicEl>
                                              <a:dgm id="{7CEE50B7-A4E1-4983-AED3-5CDE0E17F18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2CCCD68-1C7D-4050-8872-BE2C7CCA6F8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19" dur="1000"/>
                                        <p:tgtEl>
                                          <p:spTgt spid="4">
                                            <p:graphicEl>
                                              <a:dgm id="{C2CCCD68-1C7D-4050-8872-BE2C7CCA6F8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59A74411-F131-4885-B705-07DD1EF5512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2" dur="1000"/>
                                        <p:tgtEl>
                                          <p:spTgt spid="4">
                                            <p:graphicEl>
                                              <a:dgm id="{59A74411-F131-4885-B705-07DD1EF5512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 bld="one"/>
        </p:bldSub>
      </p:bldGraphic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/>
        </p:nvGraphicFramePr>
        <p:xfrm>
          <a:off x="714348" y="214290"/>
          <a:ext cx="8072494" cy="60007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5" name="Picture 2" descr="\\sbs\RedirectedFolders\mindran\My Documents\My Pictures\MNLC-Logo-Aligned-2c (3)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52400" y="152400"/>
            <a:ext cx="1598246" cy="533400"/>
          </a:xfrm>
          <a:prstGeom prst="rect">
            <a:avLst/>
          </a:prstGeom>
          <a:noFill/>
        </p:spPr>
      </p:pic>
      <p:pic>
        <p:nvPicPr>
          <p:cNvPr id="6" name="Picture 5" descr="NEW_Ont_logo_blk"/>
          <p:cNvPicPr/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7579464" y="5449111"/>
            <a:ext cx="1173168" cy="552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" descr="Canada Logo"/>
          <p:cNvPicPr/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7653715" y="5978728"/>
            <a:ext cx="1284545" cy="6506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</p:spPr>
        <p:txBody>
          <a:bodyPr>
            <a:normAutofit/>
          </a:bodyPr>
          <a:lstStyle/>
          <a:p>
            <a:r>
              <a:rPr lang="en-US" b="1" dirty="0" smtClean="0"/>
              <a:t>MENTAL HEALTH INSTRUCTION 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/>
              <a:t>Four </a:t>
            </a:r>
            <a:r>
              <a:rPr lang="en-US" dirty="0" smtClean="0"/>
              <a:t>modules:	Mental </a:t>
            </a:r>
            <a:r>
              <a:rPr lang="en-US" dirty="0"/>
              <a:t>health practice in Ontario</a:t>
            </a:r>
          </a:p>
          <a:p>
            <a:pPr>
              <a:buNone/>
            </a:pPr>
            <a:r>
              <a:rPr lang="en-US" dirty="0"/>
              <a:t>		      </a:t>
            </a:r>
            <a:r>
              <a:rPr lang="en-US" dirty="0" smtClean="0"/>
              <a:t>		Theoretical </a:t>
            </a:r>
            <a:r>
              <a:rPr lang="en-US" dirty="0"/>
              <a:t>Approaches</a:t>
            </a:r>
          </a:p>
          <a:p>
            <a:pPr>
              <a:buNone/>
            </a:pPr>
            <a:r>
              <a:rPr lang="en-US" dirty="0" smtClean="0"/>
              <a:t>	</a:t>
            </a:r>
            <a:r>
              <a:rPr lang="en-US" dirty="0"/>
              <a:t>		      </a:t>
            </a:r>
            <a:r>
              <a:rPr lang="en-US" dirty="0" smtClean="0"/>
              <a:t>	Cultural </a:t>
            </a:r>
            <a:r>
              <a:rPr lang="en-US" dirty="0"/>
              <a:t>Competency, Anti-Racism and </a:t>
            </a:r>
            <a:r>
              <a:rPr lang="en-US" dirty="0" smtClean="0"/>
              <a:t>			Power </a:t>
            </a:r>
            <a:r>
              <a:rPr lang="en-US" dirty="0"/>
              <a:t>relations in Mental Health</a:t>
            </a:r>
          </a:p>
          <a:p>
            <a:pPr>
              <a:buNone/>
            </a:pPr>
            <a:r>
              <a:rPr lang="en-US" dirty="0" smtClean="0"/>
              <a:t>		</a:t>
            </a:r>
            <a:r>
              <a:rPr lang="en-US" dirty="0"/>
              <a:t>	    </a:t>
            </a:r>
            <a:r>
              <a:rPr lang="en-US" dirty="0" smtClean="0"/>
              <a:t>	Mental </a:t>
            </a:r>
            <a:r>
              <a:rPr lang="en-US" dirty="0"/>
              <a:t>health and the Migration </a:t>
            </a:r>
            <a:r>
              <a:rPr lang="en-US" dirty="0" smtClean="0"/>
              <a:t>				Experience</a:t>
            </a:r>
            <a:r>
              <a:rPr lang="en-US" dirty="0"/>
              <a:t>	</a:t>
            </a:r>
          </a:p>
          <a:p>
            <a:r>
              <a:rPr lang="en-US" dirty="0"/>
              <a:t>Curriculum prepared </a:t>
            </a:r>
            <a:r>
              <a:rPr lang="en-US" dirty="0" smtClean="0"/>
              <a:t>specifically </a:t>
            </a:r>
            <a:r>
              <a:rPr lang="en-US" dirty="0"/>
              <a:t>for internationally trained </a:t>
            </a:r>
            <a:r>
              <a:rPr lang="en-US" dirty="0" smtClean="0"/>
              <a:t>mental health professionals </a:t>
            </a:r>
            <a:endParaRPr lang="en-US" dirty="0"/>
          </a:p>
          <a:p>
            <a:r>
              <a:rPr lang="en-US" dirty="0"/>
              <a:t>Inputs </a:t>
            </a:r>
            <a:r>
              <a:rPr lang="en-US" dirty="0" smtClean="0"/>
              <a:t>from:   	 OACCPP</a:t>
            </a:r>
            <a:endParaRPr lang="en-US" dirty="0"/>
          </a:p>
          <a:p>
            <a:pPr>
              <a:buNone/>
            </a:pPr>
            <a:r>
              <a:rPr lang="en-US" dirty="0" smtClean="0"/>
              <a:t>			    	Community </a:t>
            </a:r>
            <a:r>
              <a:rPr lang="en-US" dirty="0"/>
              <a:t>based mental health </a:t>
            </a:r>
            <a:r>
              <a:rPr lang="en-US" dirty="0" smtClean="0"/>
              <a:t>				agencies</a:t>
            </a:r>
            <a:r>
              <a:rPr lang="en-US" dirty="0"/>
              <a:t>.</a:t>
            </a:r>
          </a:p>
          <a:p>
            <a:pPr>
              <a:buNone/>
            </a:pPr>
            <a:r>
              <a:rPr lang="en-US" dirty="0"/>
              <a:t> </a:t>
            </a:r>
          </a:p>
          <a:p>
            <a:endParaRPr lang="en-US" dirty="0"/>
          </a:p>
        </p:txBody>
      </p:sp>
      <p:pic>
        <p:nvPicPr>
          <p:cNvPr id="4" name="Picture 2" descr="\\sbs\RedirectedFolders\mindran\My Documents\My Pictures\MNLC-Logo-Aligned-2c (3)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0"/>
            <a:ext cx="1598246" cy="533400"/>
          </a:xfrm>
          <a:prstGeom prst="rect">
            <a:avLst/>
          </a:prstGeom>
          <a:noFill/>
        </p:spPr>
      </p:pic>
      <p:pic>
        <p:nvPicPr>
          <p:cNvPr id="5" name="Picture 4" descr="NEW_Ont_logo_blk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79464" y="5449111"/>
            <a:ext cx="1173168" cy="552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 descr="Canada Logo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653715" y="5978728"/>
            <a:ext cx="1284545" cy="6506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81000"/>
            <a:ext cx="8077200" cy="1600200"/>
          </a:xfrm>
        </p:spPr>
        <p:txBody>
          <a:bodyPr>
            <a:normAutofit fontScale="90000"/>
          </a:bodyPr>
          <a:lstStyle/>
          <a:p>
            <a:r>
              <a:rPr lang="en-US" sz="3600" b="1" dirty="0" smtClean="0"/>
              <a:t>OCCUPATION SPECIFIC </a:t>
            </a:r>
            <a:br>
              <a:rPr lang="en-US" sz="3600" b="1" dirty="0" smtClean="0"/>
            </a:br>
            <a:r>
              <a:rPr lang="en-US" sz="3600" b="1" dirty="0" smtClean="0"/>
              <a:t>COMMUNICATION TRAINING</a:t>
            </a:r>
            <a:r>
              <a:rPr lang="en-US" b="1" dirty="0" smtClean="0"/>
              <a:t/>
            </a:r>
            <a:br>
              <a:rPr lang="en-US" b="1" dirty="0" smtClean="0"/>
            </a:b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447800"/>
            <a:ext cx="8229600" cy="4114800"/>
          </a:xfrm>
        </p:spPr>
        <p:txBody>
          <a:bodyPr>
            <a:normAutofit fontScale="85000" lnSpcReduction="10000"/>
          </a:bodyPr>
          <a:lstStyle/>
          <a:p>
            <a:r>
              <a:rPr lang="en-US" dirty="0"/>
              <a:t>Curriculum tailored for communication in the mental health </a:t>
            </a:r>
            <a:r>
              <a:rPr lang="en-US" dirty="0" smtClean="0"/>
              <a:t>setting</a:t>
            </a:r>
          </a:p>
          <a:p>
            <a:pPr>
              <a:buNone/>
            </a:pPr>
            <a:endParaRPr lang="en-US" dirty="0"/>
          </a:p>
          <a:p>
            <a:r>
              <a:rPr lang="en-US" dirty="0" smtClean="0"/>
              <a:t>Workplace </a:t>
            </a:r>
            <a:r>
              <a:rPr lang="en-US" dirty="0"/>
              <a:t>language and </a:t>
            </a:r>
            <a:r>
              <a:rPr lang="en-US" dirty="0" smtClean="0"/>
              <a:t>culture</a:t>
            </a:r>
          </a:p>
          <a:p>
            <a:endParaRPr lang="en-US" dirty="0" smtClean="0"/>
          </a:p>
          <a:p>
            <a:r>
              <a:rPr lang="en-US" dirty="0"/>
              <a:t>Reading comprehension practice </a:t>
            </a:r>
            <a:r>
              <a:rPr lang="en-US" dirty="0" smtClean="0"/>
              <a:t>on </a:t>
            </a:r>
            <a:r>
              <a:rPr lang="en-US" dirty="0"/>
              <a:t>mental health and addiction </a:t>
            </a:r>
            <a:r>
              <a:rPr lang="en-US" dirty="0" smtClean="0"/>
              <a:t>literature</a:t>
            </a:r>
          </a:p>
          <a:p>
            <a:endParaRPr lang="en-US" dirty="0"/>
          </a:p>
          <a:p>
            <a:r>
              <a:rPr lang="en-US" dirty="0"/>
              <a:t>Writing practice on case documentation and reports</a:t>
            </a:r>
          </a:p>
          <a:p>
            <a:endParaRPr lang="en-US" dirty="0"/>
          </a:p>
        </p:txBody>
      </p:sp>
      <p:pic>
        <p:nvPicPr>
          <p:cNvPr id="4" name="Picture 2" descr="\\sbs\RedirectedFolders\mindran\My Documents\My Pictures\MNLC-Logo-Aligned-2c (3)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152400"/>
            <a:ext cx="1598246" cy="533400"/>
          </a:xfrm>
          <a:prstGeom prst="rect">
            <a:avLst/>
          </a:prstGeom>
          <a:noFill/>
        </p:spPr>
      </p:pic>
      <p:pic>
        <p:nvPicPr>
          <p:cNvPr id="5" name="Picture 4" descr="NEW_Ont_logo_blk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79464" y="5449111"/>
            <a:ext cx="1173168" cy="552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 descr="Canada Logo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653715" y="5978728"/>
            <a:ext cx="1284545" cy="6506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762000"/>
            <a:ext cx="8229600" cy="1036638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PLACEMENT TRAINING</a:t>
            </a:r>
            <a:br>
              <a:rPr lang="en-US" b="1" dirty="0" smtClean="0"/>
            </a:b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981200"/>
            <a:ext cx="8229600" cy="4525963"/>
          </a:xfrm>
        </p:spPr>
        <p:txBody>
          <a:bodyPr/>
          <a:lstStyle/>
          <a:p>
            <a:r>
              <a:rPr lang="en-US" dirty="0"/>
              <a:t>450 </a:t>
            </a:r>
            <a:r>
              <a:rPr lang="en-US" dirty="0" smtClean="0"/>
              <a:t>hours training in an agency that provides mental health services. </a:t>
            </a:r>
          </a:p>
          <a:p>
            <a:pPr>
              <a:buNone/>
            </a:pPr>
            <a:endParaRPr lang="en-US" dirty="0"/>
          </a:p>
          <a:p>
            <a:r>
              <a:rPr lang="en-US" dirty="0"/>
              <a:t>Clinical </a:t>
            </a:r>
            <a:r>
              <a:rPr lang="en-US" dirty="0" smtClean="0"/>
              <a:t>seminars </a:t>
            </a:r>
            <a:r>
              <a:rPr lang="en-US" dirty="0"/>
              <a:t>to supplement the placement program</a:t>
            </a:r>
          </a:p>
          <a:p>
            <a:endParaRPr lang="en-US" dirty="0"/>
          </a:p>
        </p:txBody>
      </p:sp>
      <p:pic>
        <p:nvPicPr>
          <p:cNvPr id="4" name="Picture 2" descr="\\sbs\RedirectedFolders\mindran\My Documents\My Pictures\MNLC-Logo-Aligned-2c (3)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152400"/>
            <a:ext cx="1598246" cy="533400"/>
          </a:xfrm>
          <a:prstGeom prst="rect">
            <a:avLst/>
          </a:prstGeom>
          <a:noFill/>
        </p:spPr>
      </p:pic>
      <p:pic>
        <p:nvPicPr>
          <p:cNvPr id="5" name="Picture 4" descr="NEW_Ont_logo_blk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79464" y="5449111"/>
            <a:ext cx="1173168" cy="552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 descr="Canada Logo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653715" y="5978728"/>
            <a:ext cx="1284545" cy="6506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822</TotalTime>
  <Words>2089</Words>
  <Application>Microsoft Office PowerPoint</Application>
  <PresentationFormat>On-screen Show (4:3)</PresentationFormat>
  <Paragraphs>211</Paragraphs>
  <Slides>20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Office Theme</vt:lpstr>
      <vt:lpstr>Bridge Training For Internationally Trained Psychologists and Allied Mental Health Professionals (BTMH)</vt:lpstr>
      <vt:lpstr>WHAT IS BTMH</vt:lpstr>
      <vt:lpstr>BACKGROUND TO MNLCT LEADERSHIP</vt:lpstr>
      <vt:lpstr>MNLCT COMMITMENT TO PROGRAM</vt:lpstr>
      <vt:lpstr>PROGRAM COMPONENTS</vt:lpstr>
      <vt:lpstr>Slide 6</vt:lpstr>
      <vt:lpstr>MENTAL HEALTH INSTRUCTION </vt:lpstr>
      <vt:lpstr>OCCUPATION SPECIFIC  COMMUNICATION TRAINING </vt:lpstr>
      <vt:lpstr>PLACEMENT TRAINING </vt:lpstr>
      <vt:lpstr>PLACEMENTS</vt:lpstr>
      <vt:lpstr>RECRUITMENT FOR PLACEMENTS</vt:lpstr>
      <vt:lpstr>AGENCY SUPERVISION</vt:lpstr>
      <vt:lpstr>  CERTIFICATE PROGRAM </vt:lpstr>
      <vt:lpstr>NETWORKING EVENTS</vt:lpstr>
      <vt:lpstr>OTHER BENEFITS</vt:lpstr>
      <vt:lpstr>ELIGIBILITY </vt:lpstr>
      <vt:lpstr>SELECTION PROCESS</vt:lpstr>
      <vt:lpstr>AGENCY SUPERVISORS</vt:lpstr>
      <vt:lpstr>CHALLENGES</vt:lpstr>
      <vt:lpstr>LEARNINGS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Bridge Training For Internationally Trained Psychologists and Allied Mental Health Professionals</dc:title>
  <dc:creator>Mallika Indran</dc:creator>
  <cp:lastModifiedBy>Mallika Indran</cp:lastModifiedBy>
  <cp:revision>66</cp:revision>
  <dcterms:created xsi:type="dcterms:W3CDTF">2012-11-12T20:07:15Z</dcterms:created>
  <dcterms:modified xsi:type="dcterms:W3CDTF">2012-11-16T19:32:30Z</dcterms:modified>
</cp:coreProperties>
</file>